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60" r:id="rId4"/>
    <p:sldId id="258" r:id="rId5"/>
    <p:sldId id="290" r:id="rId6"/>
    <p:sldId id="291" r:id="rId7"/>
    <p:sldId id="262" r:id="rId8"/>
    <p:sldId id="263" r:id="rId9"/>
    <p:sldId id="264" r:id="rId10"/>
    <p:sldId id="265" r:id="rId11"/>
    <p:sldId id="266" r:id="rId12"/>
    <p:sldId id="292" r:id="rId13"/>
    <p:sldId id="293" r:id="rId14"/>
    <p:sldId id="294" r:id="rId15"/>
    <p:sldId id="295" r:id="rId16"/>
    <p:sldId id="296" r:id="rId17"/>
    <p:sldId id="297" r:id="rId18"/>
    <p:sldId id="301" r:id="rId19"/>
    <p:sldId id="302" r:id="rId20"/>
    <p:sldId id="303" r:id="rId21"/>
    <p:sldId id="305" r:id="rId22"/>
    <p:sldId id="304" r:id="rId23"/>
    <p:sldId id="298" r:id="rId24"/>
    <p:sldId id="307" r:id="rId25"/>
    <p:sldId id="280" r:id="rId26"/>
    <p:sldId id="281" r:id="rId27"/>
    <p:sldId id="282" r:id="rId28"/>
    <p:sldId id="300" r:id="rId29"/>
    <p:sldId id="299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Open Sans" panose="020B0604020202020204" charset="0"/>
      <p:regular r:id="rId39"/>
    </p:embeddedFont>
    <p:embeddedFont>
      <p:font typeface="Open Sans Bold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00"/>
    <a:srgbClr val="DA0000"/>
    <a:srgbClr val="FFFF00"/>
    <a:srgbClr val="C0C0C0"/>
    <a:srgbClr val="678541"/>
    <a:srgbClr val="8F161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365" autoAdjust="0"/>
    <p:restoredTop sz="93218" autoAdjust="0"/>
  </p:normalViewPr>
  <p:slideViewPr>
    <p:cSldViewPr>
      <p:cViewPr varScale="1">
        <p:scale>
          <a:sx n="36" d="100"/>
          <a:sy n="36" d="100"/>
        </p:scale>
        <p:origin x="76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301E9-9716-47A4-977A-98CE8E932990}" type="datetimeFigureOut">
              <a:rPr lang="lv-LV" smtClean="0"/>
              <a:t>21.01.2026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F07BF-471A-48C1-B882-6E228D60F9E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9541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07BF-471A-48C1-B882-6E228D60F9E3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97761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07BF-471A-48C1-B882-6E228D60F9E3}" type="slidenum">
              <a:rPr lang="lv-LV" smtClean="0"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43106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07BF-471A-48C1-B882-6E228D60F9E3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41485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07BF-471A-48C1-B882-6E228D60F9E3}" type="slidenum">
              <a:rPr lang="lv-LV" smtClean="0"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30360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07BF-471A-48C1-B882-6E228D60F9E3}" type="slidenum">
              <a:rPr lang="lv-LV" smtClean="0"/>
              <a:t>24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49698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07BF-471A-48C1-B882-6E228D60F9E3}" type="slidenum">
              <a:rPr lang="lv-LV" smtClean="0"/>
              <a:t>26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138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66" t="-11143" b="-111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6099" y="542442"/>
            <a:ext cx="2713303" cy="2713303"/>
          </a:xfrm>
          <a:custGeom>
            <a:avLst/>
            <a:gdLst/>
            <a:ahLst/>
            <a:cxnLst/>
            <a:rect l="l" t="t" r="r" b="b"/>
            <a:pathLst>
              <a:path w="2713303" h="2713303">
                <a:moveTo>
                  <a:pt x="0" y="0"/>
                </a:moveTo>
                <a:lnTo>
                  <a:pt x="2713303" y="0"/>
                </a:lnTo>
                <a:lnTo>
                  <a:pt x="2713303" y="2713303"/>
                </a:lnTo>
                <a:lnTo>
                  <a:pt x="0" y="2713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9545" y="370992"/>
            <a:ext cx="10458765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13"/>
              </a:lnSpc>
              <a:spcBef>
                <a:spcPct val="0"/>
              </a:spcBef>
            </a:pPr>
            <a:r>
              <a:rPr lang="en-US" sz="8795" dirty="0" err="1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Ugunsdrošības</a:t>
            </a:r>
            <a:r>
              <a:rPr lang="en-US" sz="8795" dirty="0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 un </a:t>
            </a:r>
            <a:r>
              <a:rPr lang="en-US" sz="8795" dirty="0" err="1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civilās</a:t>
            </a:r>
            <a:r>
              <a:rPr lang="en-US" sz="8795" dirty="0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 </a:t>
            </a:r>
            <a:r>
              <a:rPr lang="en-US" sz="8795" dirty="0" err="1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aizsardzības</a:t>
            </a:r>
            <a:r>
              <a:rPr lang="en-US" sz="8795" dirty="0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 </a:t>
            </a:r>
            <a:r>
              <a:rPr lang="en-US" sz="8795" dirty="0" err="1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koledža</a:t>
            </a:r>
            <a:endParaRPr lang="en-US" sz="8795" dirty="0">
              <a:solidFill>
                <a:srgbClr val="221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pen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52175" y="2400300"/>
            <a:ext cx="8987225" cy="6283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2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Praktisko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nodarbību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laikā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kadeti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mācās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veikt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vadīt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ugunsgrēku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dzēšanas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glābšanas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darbus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: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ķīmisko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avāriju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gadījumā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nelaimes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gadījumā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uz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ūdens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sagruvumos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ceļu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satiksmes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negadījumos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. </a:t>
            </a: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876300"/>
            <a:ext cx="6429375" cy="85725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Labā bultiņa ar svītrām 6"/>
          <p:cNvSpPr/>
          <p:nvPr/>
        </p:nvSpPr>
        <p:spPr>
          <a:xfrm>
            <a:off x="471141" y="255270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/>
          <p:nvPr/>
        </p:nvSpPr>
        <p:spPr>
          <a:xfrm>
            <a:off x="-1600200" y="993750"/>
            <a:ext cx="8848181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F20000"/>
                </a:solidFill>
                <a:latin typeface="Open Sans Bold"/>
              </a:rPr>
              <a:t>STUDĒJOT</a:t>
            </a:r>
          </a:p>
        </p:txBody>
      </p:sp>
      <p:sp>
        <p:nvSpPr>
          <p:cNvPr id="16" name="TextBox 3"/>
          <p:cNvSpPr txBox="1"/>
          <p:nvPr/>
        </p:nvSpPr>
        <p:spPr>
          <a:xfrm>
            <a:off x="6505266" y="993750"/>
            <a:ext cx="10813633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26"/>
              </a:lnSpc>
            </a:pPr>
            <a:r>
              <a:rPr lang="lv-LV" sz="3800" dirty="0">
                <a:solidFill>
                  <a:srgbClr val="000000"/>
                </a:solidFill>
                <a:latin typeface="Open Sans Bold"/>
              </a:rPr>
              <a:t>Dodas izsaukumos, p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iedalās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ugunsgrēku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dzēšanā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glābšanas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darbos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826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826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826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8" name="Attēls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0" t="20686" r="7632" b="15781"/>
          <a:stretch/>
        </p:blipFill>
        <p:spPr>
          <a:xfrm>
            <a:off x="13304384" y="5276947"/>
            <a:ext cx="4594484" cy="412559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Attēls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7" b="13257"/>
          <a:stretch/>
        </p:blipFill>
        <p:spPr>
          <a:xfrm>
            <a:off x="4380076" y="5257298"/>
            <a:ext cx="4250380" cy="41648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Attēls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11765" b="11765"/>
          <a:stretch/>
        </p:blipFill>
        <p:spPr>
          <a:xfrm>
            <a:off x="8960984" y="3390900"/>
            <a:ext cx="3977204" cy="415717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 r="7197" b="631"/>
          <a:stretch/>
        </p:blipFill>
        <p:spPr>
          <a:xfrm rot="5400000">
            <a:off x="181925" y="3330666"/>
            <a:ext cx="4177442" cy="384070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Labā bultiņa ar svītrām 10"/>
          <p:cNvSpPr/>
          <p:nvPr/>
        </p:nvSpPr>
        <p:spPr>
          <a:xfrm>
            <a:off x="5179779" y="1201531"/>
            <a:ext cx="934256" cy="679178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2" b="-930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52942" y="3121182"/>
            <a:ext cx="11382117" cy="383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17"/>
              </a:lnSpc>
              <a:spcBef>
                <a:spcPct val="0"/>
              </a:spcBef>
            </a:pPr>
            <a:r>
              <a:rPr lang="en-US" sz="11012">
                <a:solidFill>
                  <a:srgbClr val="FFFFFF"/>
                </a:solidFill>
                <a:latin typeface="Open Sans Bold"/>
              </a:rPr>
              <a:t>STUDENTU IKDIENA</a:t>
            </a:r>
          </a:p>
        </p:txBody>
      </p:sp>
    </p:spTree>
    <p:extLst>
      <p:ext uri="{BB962C8B-B14F-4D97-AF65-F5344CB8AC3E}">
        <p14:creationId xmlns:p14="http://schemas.microsoft.com/office/powerpoint/2010/main" val="1801049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7437534" y="8183475"/>
            <a:ext cx="528748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lv-LV" sz="2800" dirty="0" err="1">
                <a:solidFill>
                  <a:srgbClr val="000000"/>
                </a:solidFill>
                <a:latin typeface="Open Sans Bold"/>
              </a:rPr>
              <a:t>r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adošu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apsveikumu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veidošana</a:t>
            </a:r>
            <a:r>
              <a:rPr lang="lv-LV" sz="2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380995" y="6407657"/>
            <a:ext cx="4849317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lv-LV" sz="2800" dirty="0" err="1">
                <a:solidFill>
                  <a:srgbClr val="000000"/>
                </a:solidFill>
                <a:latin typeface="Open Sans Bold"/>
              </a:rPr>
              <a:t>v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iesošanās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dzīvnieku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Patversmē</a:t>
            </a:r>
            <a:r>
              <a:rPr lang="lv-LV" sz="2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437534" y="4399226"/>
            <a:ext cx="4668956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lv-LV" sz="2800" dirty="0" err="1">
                <a:solidFill>
                  <a:srgbClr val="000000"/>
                </a:solidFill>
                <a:latin typeface="Open Sans Bold"/>
              </a:rPr>
              <a:t>p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iedalīšanās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svinīgajā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Valsts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svētku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parādē</a:t>
            </a:r>
            <a:r>
              <a:rPr lang="lv-LV" sz="2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437534" y="2517161"/>
            <a:ext cx="4482673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lv-LV" sz="2800" dirty="0" err="1">
                <a:solidFill>
                  <a:srgbClr val="000000"/>
                </a:solidFill>
                <a:latin typeface="Open Sans Bold"/>
              </a:rPr>
              <a:t>s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tarpkoledžu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sadraudzības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pasākumi</a:t>
            </a:r>
            <a:r>
              <a:rPr lang="lv-LV" sz="2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440910" y="632309"/>
            <a:ext cx="4479297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Piedalīšanās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karjeras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dienās</a:t>
            </a:r>
            <a:r>
              <a:rPr lang="lv-LV" sz="2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30" name="Attēls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b="12500"/>
          <a:stretch/>
        </p:blipFill>
        <p:spPr>
          <a:xfrm>
            <a:off x="2638616" y="6843417"/>
            <a:ext cx="3479463" cy="30928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9" name="Attēls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/>
          <a:stretch/>
        </p:blipFill>
        <p:spPr>
          <a:xfrm>
            <a:off x="216828" y="4646777"/>
            <a:ext cx="3407096" cy="301132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Attēls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5" b="-1"/>
          <a:stretch/>
        </p:blipFill>
        <p:spPr>
          <a:xfrm>
            <a:off x="216827" y="301335"/>
            <a:ext cx="2990115" cy="322675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5" name="Attēls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773" y="6984148"/>
            <a:ext cx="4138863" cy="27592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64"/>
          <a:stretch/>
        </p:blipFill>
        <p:spPr>
          <a:xfrm>
            <a:off x="11994909" y="2297283"/>
            <a:ext cx="3909174" cy="29901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" name="Attēls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r="14772"/>
          <a:stretch/>
        </p:blipFill>
        <p:spPr>
          <a:xfrm rot="5400000">
            <a:off x="14982777" y="4286034"/>
            <a:ext cx="2633132" cy="36205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Attēls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7"/>
          <a:stretch/>
        </p:blipFill>
        <p:spPr>
          <a:xfrm>
            <a:off x="2659109" y="2294895"/>
            <a:ext cx="3458970" cy="31280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Labā bultiņa ar svītrām 33"/>
          <p:cNvSpPr/>
          <p:nvPr/>
        </p:nvSpPr>
        <p:spPr>
          <a:xfrm>
            <a:off x="6551579" y="798720"/>
            <a:ext cx="609600" cy="3810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0" name="Labā bultiņa ar svītrām 39"/>
          <p:cNvSpPr/>
          <p:nvPr/>
        </p:nvSpPr>
        <p:spPr>
          <a:xfrm>
            <a:off x="6551579" y="2777362"/>
            <a:ext cx="609600" cy="3810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1" name="Labā bultiņa ar svītrām 40"/>
          <p:cNvSpPr/>
          <p:nvPr/>
        </p:nvSpPr>
        <p:spPr>
          <a:xfrm>
            <a:off x="6551579" y="4589246"/>
            <a:ext cx="609600" cy="3810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2" name="Labā bultiņa ar svītrām 41"/>
          <p:cNvSpPr/>
          <p:nvPr/>
        </p:nvSpPr>
        <p:spPr>
          <a:xfrm>
            <a:off x="6551579" y="6603148"/>
            <a:ext cx="609600" cy="3810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3" name="Labā bultiņa ar svītrām 42"/>
          <p:cNvSpPr/>
          <p:nvPr/>
        </p:nvSpPr>
        <p:spPr>
          <a:xfrm>
            <a:off x="6551579" y="8363769"/>
            <a:ext cx="609600" cy="3810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5" r="22165" b="7640"/>
          <a:stretch/>
        </p:blipFill>
        <p:spPr>
          <a:xfrm rot="5400000">
            <a:off x="14958574" y="7314"/>
            <a:ext cx="2818928" cy="34831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388739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562234" y="5149157"/>
            <a:ext cx="3289846" cy="3628301"/>
          </a:xfrm>
          <a:custGeom>
            <a:avLst/>
            <a:gdLst/>
            <a:ahLst/>
            <a:cxnLst/>
            <a:rect l="l" t="t" r="r" b="b"/>
            <a:pathLst>
              <a:path w="4062435" h="4067175">
                <a:moveTo>
                  <a:pt x="0" y="0"/>
                </a:moveTo>
                <a:lnTo>
                  <a:pt x="4062436" y="0"/>
                </a:lnTo>
                <a:lnTo>
                  <a:pt x="4062436" y="4067175"/>
                </a:lnTo>
                <a:lnTo>
                  <a:pt x="0" y="40671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639" r="-1710" b="-83217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7" name="TextBox 7"/>
          <p:cNvSpPr txBox="1"/>
          <p:nvPr/>
        </p:nvSpPr>
        <p:spPr>
          <a:xfrm>
            <a:off x="1690015" y="689206"/>
            <a:ext cx="1073331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Sadraudzības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p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asākumi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52600" y="5002616"/>
            <a:ext cx="12855661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lv-LV" sz="3800" dirty="0" err="1">
                <a:solidFill>
                  <a:srgbClr val="000000"/>
                </a:solidFill>
                <a:latin typeface="Open Sans Bold"/>
              </a:rPr>
              <a:t>s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acensības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ugunsdzēsības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sportā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52600" y="7882188"/>
            <a:ext cx="6394684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lv-LV" sz="3800" dirty="0" err="1">
                <a:solidFill>
                  <a:srgbClr val="000000"/>
                </a:solidFill>
                <a:latin typeface="Open Sans Bold"/>
              </a:rPr>
              <a:t>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sins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donoru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diena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52600" y="3507935"/>
            <a:ext cx="5950370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9"/>
              </a:lnSpc>
              <a:spcBef>
                <a:spcPct val="0"/>
              </a:spcBef>
            </a:pPr>
            <a:r>
              <a:rPr lang="lv-LV" sz="3799" dirty="0" err="1">
                <a:solidFill>
                  <a:srgbClr val="000000"/>
                </a:solidFill>
                <a:latin typeface="Open Sans Bold"/>
              </a:rPr>
              <a:t>s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tudējošo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pašpārvalde</a:t>
            </a:r>
            <a:r>
              <a:rPr lang="lv-LV" sz="3799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7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52600" y="2057368"/>
            <a:ext cx="7369708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lv-LV" sz="3800" dirty="0" err="1">
                <a:solidFill>
                  <a:srgbClr val="000000"/>
                </a:solidFill>
                <a:latin typeface="Open Sans Bold"/>
              </a:rPr>
              <a:t>l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abestības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akcijas;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52600" y="6356772"/>
            <a:ext cx="5477651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lv-LV" sz="3800" dirty="0" err="1">
                <a:solidFill>
                  <a:srgbClr val="000000"/>
                </a:solidFill>
                <a:latin typeface="Open Sans Bold"/>
              </a:rPr>
              <a:t>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porta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sacensības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32" name="Attēls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r="2841"/>
          <a:stretch/>
        </p:blipFill>
        <p:spPr>
          <a:xfrm>
            <a:off x="10946789" y="6710323"/>
            <a:ext cx="4144585" cy="325646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1" name="Labā bultiņa ar svītrām 30"/>
          <p:cNvSpPr/>
          <p:nvPr/>
        </p:nvSpPr>
        <p:spPr>
          <a:xfrm>
            <a:off x="732326" y="740285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8" name="Labā bultiņa ar svītrām 37"/>
          <p:cNvSpPr/>
          <p:nvPr/>
        </p:nvSpPr>
        <p:spPr>
          <a:xfrm>
            <a:off x="732326" y="2108447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9" name="Labā bultiņa ar svītrām 38"/>
          <p:cNvSpPr/>
          <p:nvPr/>
        </p:nvSpPr>
        <p:spPr>
          <a:xfrm>
            <a:off x="732326" y="3581071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0" name="Labā bultiņa ar svītrām 39"/>
          <p:cNvSpPr/>
          <p:nvPr/>
        </p:nvSpPr>
        <p:spPr>
          <a:xfrm>
            <a:off x="732326" y="5046075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1" name="Labā bultiņa ar svītrām 40"/>
          <p:cNvSpPr/>
          <p:nvPr/>
        </p:nvSpPr>
        <p:spPr>
          <a:xfrm>
            <a:off x="732326" y="6429908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2" name="Labā bultiņa ar svītrām 41"/>
          <p:cNvSpPr/>
          <p:nvPr/>
        </p:nvSpPr>
        <p:spPr>
          <a:xfrm>
            <a:off x="732326" y="7955324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0D75C2-3858-4DA8-BB1B-18C9415D15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2" b="26607"/>
          <a:stretch/>
        </p:blipFill>
        <p:spPr>
          <a:xfrm>
            <a:off x="10946789" y="2894422"/>
            <a:ext cx="4144585" cy="314189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FB63C9-9BC3-4064-B9E0-8447E4C3FE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5"/>
          <a:stretch/>
        </p:blipFill>
        <p:spPr>
          <a:xfrm rot="5400000">
            <a:off x="14351559" y="600108"/>
            <a:ext cx="3791163" cy="32508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91855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11157" y="3121281"/>
            <a:ext cx="11065685" cy="383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28"/>
              </a:lnSpc>
              <a:spcBef>
                <a:spcPct val="0"/>
              </a:spcBef>
            </a:pPr>
            <a:r>
              <a:rPr lang="en-US" sz="11020" dirty="0">
                <a:solidFill>
                  <a:srgbClr val="FFFFFF"/>
                </a:solidFill>
                <a:latin typeface="Open Sans Bold"/>
              </a:rPr>
              <a:t>IESTĀŠANĀS PROCESS</a:t>
            </a:r>
          </a:p>
        </p:txBody>
      </p:sp>
    </p:spTree>
    <p:extLst>
      <p:ext uri="{BB962C8B-B14F-4D97-AF65-F5344CB8AC3E}">
        <p14:creationId xmlns:p14="http://schemas.microsoft.com/office/powerpoint/2010/main" val="93181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1436" y="5143500"/>
            <a:ext cx="18610873" cy="340565"/>
            <a:chOff x="0" y="0"/>
            <a:chExt cx="4901629" cy="89696"/>
          </a:xfrm>
          <a:solidFill>
            <a:srgbClr val="F2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901629" cy="89696"/>
            </a:xfrm>
            <a:custGeom>
              <a:avLst/>
              <a:gdLst/>
              <a:ahLst/>
              <a:cxnLst/>
              <a:rect l="l" t="t" r="r" b="b"/>
              <a:pathLst>
                <a:path w="4901629" h="89696">
                  <a:moveTo>
                    <a:pt x="0" y="0"/>
                  </a:moveTo>
                  <a:lnTo>
                    <a:pt x="4901629" y="0"/>
                  </a:lnTo>
                  <a:lnTo>
                    <a:pt x="4901629" y="89696"/>
                  </a:lnTo>
                  <a:lnTo>
                    <a:pt x="0" y="89696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01629" cy="12779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35111" y="4935020"/>
            <a:ext cx="601217" cy="60121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7" y="904875"/>
            <a:ext cx="10382005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F20000"/>
                </a:solidFill>
                <a:latin typeface="Open Sans Bold"/>
              </a:rPr>
              <a:t>IESTĀŠANĀS PROCESS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728508" y="4935020"/>
            <a:ext cx="601217" cy="60121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315251" y="4935020"/>
            <a:ext cx="601217" cy="60121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040590" y="4967404"/>
            <a:ext cx="601217" cy="60121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083514" y="4953312"/>
            <a:ext cx="601217" cy="60121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-453707" y="5811360"/>
            <a:ext cx="4137342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20000"/>
                </a:solidFill>
                <a:latin typeface="Open Sans Bold"/>
              </a:rPr>
              <a:t>Dokumentu</a:t>
            </a:r>
            <a:r>
              <a:rPr lang="en-US" sz="32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F20000"/>
                </a:solidFill>
                <a:latin typeface="Open Sans Bold"/>
              </a:rPr>
              <a:t>iesniegšana</a:t>
            </a:r>
            <a:endParaRPr lang="en-US" sz="3200" dirty="0">
              <a:solidFill>
                <a:srgbClr val="F20000"/>
              </a:solidFill>
              <a:latin typeface="Open San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975054" y="2981651"/>
            <a:ext cx="4108123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lv-LV" sz="3200" dirty="0">
                <a:solidFill>
                  <a:srgbClr val="000000"/>
                </a:solidFill>
                <a:latin typeface="Open Sans Bold"/>
              </a:rPr>
              <a:t>Veselības stāvokļa 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sodāmības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pārbaude</a:t>
            </a:r>
            <a:endParaRPr lang="en-US" sz="32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550547" y="5938241"/>
            <a:ext cx="4130627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Fiziskās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sagatavotības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peldēšanas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tests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75886" y="3532354"/>
            <a:ext cx="4130627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20000"/>
                </a:solidFill>
                <a:latin typeface="Open Sans Bold"/>
              </a:rPr>
              <a:t>Pārrunas</a:t>
            </a:r>
            <a:r>
              <a:rPr lang="en-US" sz="32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F20000"/>
                </a:solidFill>
                <a:latin typeface="Open Sans Bold"/>
              </a:rPr>
              <a:t>ar</a:t>
            </a:r>
            <a:r>
              <a:rPr lang="en-US" sz="32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F20000"/>
                </a:solidFill>
                <a:latin typeface="Open Sans Bold"/>
              </a:rPr>
              <a:t>komisiju</a:t>
            </a:r>
            <a:endParaRPr lang="en-US" sz="3200" dirty="0">
              <a:solidFill>
                <a:srgbClr val="F20000"/>
              </a:solidFill>
              <a:latin typeface="Open 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4527331" y="5938241"/>
            <a:ext cx="3713584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Sāc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studijas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UCAK!</a:t>
            </a:r>
          </a:p>
        </p:txBody>
      </p:sp>
    </p:spTree>
    <p:extLst>
      <p:ext uri="{BB962C8B-B14F-4D97-AF65-F5344CB8AC3E}">
        <p14:creationId xmlns:p14="http://schemas.microsoft.com/office/powerpoint/2010/main" val="2943602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" b="-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17044" y="3139770"/>
            <a:ext cx="13053912" cy="3807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66"/>
              </a:lnSpc>
              <a:spcBef>
                <a:spcPct val="0"/>
              </a:spcBef>
            </a:pPr>
            <a:r>
              <a:rPr lang="en-US" sz="10975">
                <a:solidFill>
                  <a:srgbClr val="FFFFFF"/>
                </a:solidFill>
                <a:latin typeface="Open Sans Bold"/>
              </a:rPr>
              <a:t>OBLIGĀTĀS PRASĪBAS</a:t>
            </a:r>
          </a:p>
        </p:txBody>
      </p:sp>
    </p:spTree>
    <p:extLst>
      <p:ext uri="{BB962C8B-B14F-4D97-AF65-F5344CB8AC3E}">
        <p14:creationId xmlns:p14="http://schemas.microsoft.com/office/powerpoint/2010/main" val="3725084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09600" y="650111"/>
            <a:ext cx="7217866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F20000"/>
                </a:solidFill>
                <a:latin typeface="Open Sans Bold"/>
              </a:rPr>
              <a:t>DIENESTS UZŅEM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198" y="2247900"/>
            <a:ext cx="10039348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Latvijas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pilsoņus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no 18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gadu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vecuma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, kuru: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fiziskā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sagatavotība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veselības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stāvoklis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psiholoģiskās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īpašības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atbilst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Ministru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kabineta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noteiktajām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prasībām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nav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sodīts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par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tīšu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noziedzīgu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nodarījumu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—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neatkarīgi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no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sodāmības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dzēšanas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noņemšanas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pār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kuru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nav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nodibināta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aizgādnība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17" name="Attēls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5" r="120" b="23329"/>
          <a:stretch/>
        </p:blipFill>
        <p:spPr>
          <a:xfrm rot="5400000">
            <a:off x="10367636" y="1598767"/>
            <a:ext cx="10288233" cy="7088232"/>
          </a:xfrm>
          <a:prstGeom prst="rect">
            <a:avLst/>
          </a:prstGeom>
        </p:spPr>
      </p:pic>
      <p:sp>
        <p:nvSpPr>
          <p:cNvPr id="18" name="Labā bultiņa ar svītrām 17"/>
          <p:cNvSpPr/>
          <p:nvPr/>
        </p:nvSpPr>
        <p:spPr>
          <a:xfrm>
            <a:off x="752516" y="224790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9" name="Labā bultiņa ar svītrām 18"/>
          <p:cNvSpPr/>
          <p:nvPr/>
        </p:nvSpPr>
        <p:spPr>
          <a:xfrm>
            <a:off x="752516" y="3991273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0" name="Labā bultiņa ar svītrām 19"/>
          <p:cNvSpPr/>
          <p:nvPr/>
        </p:nvSpPr>
        <p:spPr>
          <a:xfrm>
            <a:off x="752516" y="636270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1" name="Labā bultiņa ar svītrām 20"/>
          <p:cNvSpPr/>
          <p:nvPr/>
        </p:nvSpPr>
        <p:spPr>
          <a:xfrm>
            <a:off x="727062" y="8639473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10159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81000" y="493117"/>
            <a:ext cx="118110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F20000"/>
                </a:solidFill>
                <a:latin typeface="Open Sans Bold"/>
              </a:rPr>
              <a:t>REFLEKTANTS IESNIEDZ KOLEDŽĀ: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00200" y="3312006"/>
            <a:ext cx="16124473" cy="6347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64"/>
              </a:lnSpc>
            </a:pPr>
            <a:r>
              <a:rPr lang="lv-LV" sz="3600" dirty="0">
                <a:solidFill>
                  <a:srgbClr val="000000"/>
                </a:solidFill>
                <a:latin typeface="Open Sans Bold"/>
              </a:rPr>
              <a:t>i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esniegumu</a:t>
            </a:r>
            <a:r>
              <a:rPr lang="lv-LV" sz="36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r>
              <a:rPr lang="en-US" sz="3600" dirty="0">
                <a:solidFill>
                  <a:srgbClr val="000000"/>
                </a:solidFill>
                <a:latin typeface="Open Sans Bold"/>
              </a:rPr>
              <a:t>divas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krāsu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fotogrāfijas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(30 x 40 mm)</a:t>
            </a:r>
            <a:r>
              <a:rPr lang="lv-LV" sz="36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pases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vai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personas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apliecības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kopiju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uzrādot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oriģinālu</a:t>
            </a:r>
            <a:r>
              <a:rPr lang="lv-LV" sz="36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vidējo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izglītību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apliecinoša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dokumenta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sekmju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izraksta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kopijas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uzrādot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oriģinālus</a:t>
            </a:r>
            <a:r>
              <a:rPr lang="lv-LV" sz="3600" dirty="0">
                <a:solidFill>
                  <a:srgbClr val="000000"/>
                </a:solidFill>
                <a:latin typeface="Open Sans Bold"/>
              </a:rPr>
              <a:t>;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4464"/>
              </a:lnSpc>
            </a:pP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nokārtoto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obligāto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centralizēto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eksāmenu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latviešu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valodā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svešvalodā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matemātikā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)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sertifikātu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kopijas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uzrādot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oriģinālus</a:t>
            </a:r>
            <a:r>
              <a:rPr lang="lv-LV" sz="36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6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24" name="Attēls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8"/>
          <a:stretch/>
        </p:blipFill>
        <p:spPr>
          <a:xfrm>
            <a:off x="11914374" y="335912"/>
            <a:ext cx="5989873" cy="49310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0" name="Labā bultiņa ar svītrām 19"/>
          <p:cNvSpPr/>
          <p:nvPr/>
        </p:nvSpPr>
        <p:spPr>
          <a:xfrm>
            <a:off x="549028" y="337618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1" name="Labā bultiņa ar svītrām 20"/>
          <p:cNvSpPr/>
          <p:nvPr/>
        </p:nvSpPr>
        <p:spPr>
          <a:xfrm>
            <a:off x="542966" y="4536643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2" name="Labā bultiņa ar svītrām 21"/>
          <p:cNvSpPr/>
          <p:nvPr/>
        </p:nvSpPr>
        <p:spPr>
          <a:xfrm>
            <a:off x="542966" y="5637162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3" name="Labā bultiņa ar svītrām 22"/>
          <p:cNvSpPr/>
          <p:nvPr/>
        </p:nvSpPr>
        <p:spPr>
          <a:xfrm>
            <a:off x="542966" y="687702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5" name="Labā bultiņa ar svītrām 24"/>
          <p:cNvSpPr/>
          <p:nvPr/>
        </p:nvSpPr>
        <p:spPr>
          <a:xfrm>
            <a:off x="542966" y="857250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1362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00200" y="749112"/>
            <a:ext cx="11582400" cy="6412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7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Esi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labā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fiziskajā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formā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?</a:t>
            </a:r>
          </a:p>
          <a:p>
            <a:pPr>
              <a:lnSpc>
                <a:spcPts val="497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7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Gribi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palīdzēt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cilvēkiem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?</a:t>
            </a:r>
          </a:p>
          <a:p>
            <a:pPr>
              <a:lnSpc>
                <a:spcPts val="497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7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Vēlies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stabilitāti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izaugsmes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iespējas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?</a:t>
            </a:r>
          </a:p>
          <a:p>
            <a:pPr>
              <a:lnSpc>
                <a:spcPts val="497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7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Studiju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laikā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vēlies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apvienot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teorētisko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praktisko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mācību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procesu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?</a:t>
            </a:r>
          </a:p>
          <a:p>
            <a:pPr>
              <a:lnSpc>
                <a:spcPts val="497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7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Visu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dienu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sēdēt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skolas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solā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Tev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ir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garlaicīgi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28079" y="7734300"/>
            <a:ext cx="11582400" cy="1864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16"/>
              </a:lnSpc>
            </a:pPr>
            <a:r>
              <a:rPr lang="en-US" sz="4800" dirty="0">
                <a:solidFill>
                  <a:srgbClr val="F20000"/>
                </a:solidFill>
                <a:latin typeface="Open Sans Bold"/>
              </a:rPr>
              <a:t>TAD UGUNSDROŠĪBAS UN CIVILĀS AIZSARDZĪBAS KOLEDŽA TEVI GAIDA!</a:t>
            </a:r>
          </a:p>
        </p:txBody>
      </p:sp>
      <p:sp>
        <p:nvSpPr>
          <p:cNvPr id="19" name="Labā bultiņa ar svītrām 18"/>
          <p:cNvSpPr/>
          <p:nvPr/>
        </p:nvSpPr>
        <p:spPr>
          <a:xfrm>
            <a:off x="676004" y="810693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0" name="Labā bultiņa ar svītrām 19"/>
          <p:cNvSpPr/>
          <p:nvPr/>
        </p:nvSpPr>
        <p:spPr>
          <a:xfrm>
            <a:off x="676004" y="209550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1" name="Labā bultiņa ar svītrām 20"/>
          <p:cNvSpPr/>
          <p:nvPr/>
        </p:nvSpPr>
        <p:spPr>
          <a:xfrm>
            <a:off x="641957" y="3349585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2" name="Labā bultiņa ar svītrām 21"/>
          <p:cNvSpPr/>
          <p:nvPr/>
        </p:nvSpPr>
        <p:spPr>
          <a:xfrm>
            <a:off x="676004" y="460367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3" name="Labā bultiņa ar svītrām 22"/>
          <p:cNvSpPr/>
          <p:nvPr/>
        </p:nvSpPr>
        <p:spPr>
          <a:xfrm>
            <a:off x="641957" y="6470735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566" y="436016"/>
            <a:ext cx="4469433" cy="674796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599787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544290" y="1395514"/>
            <a:ext cx="15317146" cy="4757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valsts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valodas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prasmes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augstāko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pakāpi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apliecinoša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dokumenta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kopiju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uzrādot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oriģinālu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;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5320"/>
              </a:lnSpc>
              <a:spcBef>
                <a:spcPct val="0"/>
              </a:spcBef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Open Sans Bold"/>
              </a:rPr>
              <a:t>ja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ir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–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Jaunsardzes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centra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izziņas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kopiju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par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Jaunsargu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interešu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izglītības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programmas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apgūšanu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Jaunsardzes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centra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Apliecības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kopiju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par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dalību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valsts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aizsardzības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mācību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vasaras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nometnē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uzrādot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oriģinālu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44290" y="7157219"/>
            <a:ext cx="11409709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20000"/>
                </a:solidFill>
                <a:latin typeface="Open Sans Bold"/>
              </a:rPr>
              <a:t>Pieteikšanās</a:t>
            </a:r>
            <a:r>
              <a:rPr lang="en-US" sz="3200" dirty="0">
                <a:solidFill>
                  <a:srgbClr val="F20000"/>
                </a:solidFill>
                <a:latin typeface="Open Sans Bold"/>
              </a:rPr>
              <a:t> un </a:t>
            </a:r>
            <a:r>
              <a:rPr lang="en-US" sz="3200" dirty="0" err="1">
                <a:solidFill>
                  <a:srgbClr val="F20000"/>
                </a:solidFill>
                <a:latin typeface="Open Sans Bold"/>
              </a:rPr>
              <a:t>reģistrācijas</a:t>
            </a:r>
            <a:r>
              <a:rPr lang="en-US" sz="32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F20000"/>
                </a:solidFill>
                <a:latin typeface="Open Sans Bold"/>
              </a:rPr>
              <a:t>maksa</a:t>
            </a:r>
            <a:r>
              <a:rPr lang="en-US" sz="32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F20000"/>
                </a:solidFill>
                <a:latin typeface="Open Sans Bold"/>
              </a:rPr>
              <a:t>ir</a:t>
            </a:r>
            <a:r>
              <a:rPr lang="en-US" sz="32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lv-LV" sz="3200" dirty="0">
                <a:solidFill>
                  <a:srgbClr val="F20000"/>
                </a:solidFill>
                <a:latin typeface="Open Sans Bold"/>
              </a:rPr>
              <a:t>26,50</a:t>
            </a:r>
            <a:r>
              <a:rPr lang="en-US" sz="3200" dirty="0">
                <a:solidFill>
                  <a:srgbClr val="F20000"/>
                </a:solidFill>
                <a:latin typeface="Open Sans Bold"/>
              </a:rPr>
              <a:t> EUR.</a:t>
            </a:r>
          </a:p>
        </p:txBody>
      </p:sp>
      <p:sp>
        <p:nvSpPr>
          <p:cNvPr id="5" name="Freeform 5"/>
          <p:cNvSpPr/>
          <p:nvPr/>
        </p:nvSpPr>
        <p:spPr>
          <a:xfrm>
            <a:off x="303906" y="6821774"/>
            <a:ext cx="1110386" cy="1110386"/>
          </a:xfrm>
          <a:custGeom>
            <a:avLst/>
            <a:gdLst/>
            <a:ahLst/>
            <a:cxnLst/>
            <a:rect l="l" t="t" r="r" b="b"/>
            <a:pathLst>
              <a:path w="1110386" h="1110386">
                <a:moveTo>
                  <a:pt x="0" y="0"/>
                </a:moveTo>
                <a:lnTo>
                  <a:pt x="1110386" y="0"/>
                </a:lnTo>
                <a:lnTo>
                  <a:pt x="1110386" y="1110385"/>
                </a:lnTo>
                <a:lnTo>
                  <a:pt x="0" y="1110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2" name="Attēls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7810500"/>
            <a:ext cx="2150269" cy="2150269"/>
          </a:xfrm>
          <a:prstGeom prst="rect">
            <a:avLst/>
          </a:prstGeom>
        </p:spPr>
      </p:pic>
      <p:sp>
        <p:nvSpPr>
          <p:cNvPr id="13" name="Labā bultiņa ar svītrām 12"/>
          <p:cNvSpPr/>
          <p:nvPr/>
        </p:nvSpPr>
        <p:spPr>
          <a:xfrm>
            <a:off x="501932" y="156210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4" name="Labā bultiņa ar svītrām 13"/>
          <p:cNvSpPr/>
          <p:nvPr/>
        </p:nvSpPr>
        <p:spPr>
          <a:xfrm>
            <a:off x="501932" y="350767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7732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764292" y="2157006"/>
            <a:ext cx="9971459" cy="419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9"/>
              </a:lnSpc>
            </a:pPr>
            <a:r>
              <a:rPr lang="lv-LV" sz="3799" dirty="0" err="1">
                <a:solidFill>
                  <a:srgbClr val="000000"/>
                </a:solidFill>
                <a:latin typeface="Open Sans Bold"/>
              </a:rPr>
              <a:t>f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iziskās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sagatavotības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pārbaude</a:t>
            </a:r>
            <a:r>
              <a:rPr lang="lv-LV" sz="3799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7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49"/>
              </a:lnSpc>
            </a:pP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4749"/>
              </a:lnSpc>
            </a:pP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peldētprasme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100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metri</a:t>
            </a:r>
            <a:r>
              <a:rPr lang="lv-LV" sz="3799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7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49"/>
              </a:lnSpc>
            </a:pPr>
            <a:endParaRPr lang="en-US" sz="37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49"/>
              </a:lnSpc>
            </a:pP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profesionālās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atbilstības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tests</a:t>
            </a:r>
            <a:r>
              <a:rPr lang="lv-LV" sz="3799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7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49"/>
              </a:lnSpc>
            </a:pP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4749"/>
              </a:lnSpc>
            </a:pP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pārrunas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ar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uzņemšanas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komisiju</a:t>
            </a:r>
            <a:r>
              <a:rPr lang="lv-LV" sz="3799" dirty="0">
                <a:solidFill>
                  <a:srgbClr val="000000"/>
                </a:solidFill>
                <a:latin typeface="Open Sans Bold"/>
              </a:rPr>
              <a:t>.</a:t>
            </a:r>
            <a:endParaRPr lang="en-US" sz="37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29162" y="7980610"/>
            <a:ext cx="1121453" cy="1121453"/>
          </a:xfrm>
          <a:custGeom>
            <a:avLst/>
            <a:gdLst/>
            <a:ahLst/>
            <a:cxnLst/>
            <a:rect l="l" t="t" r="r" b="b"/>
            <a:pathLst>
              <a:path w="1121453" h="1121453">
                <a:moveTo>
                  <a:pt x="0" y="0"/>
                </a:moveTo>
                <a:lnTo>
                  <a:pt x="1121452" y="0"/>
                </a:lnTo>
                <a:lnTo>
                  <a:pt x="1121452" y="1121453"/>
                </a:lnTo>
                <a:lnTo>
                  <a:pt x="0" y="112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34342" y="705514"/>
            <a:ext cx="6554292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F20000"/>
                </a:solidFill>
                <a:latin typeface="Open Sans Bold"/>
              </a:rPr>
              <a:t>UCAK PRASĪBAS: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05000" y="8020040"/>
            <a:ext cx="998043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20000"/>
                </a:solidFill>
                <a:latin typeface="Open Sans Bold"/>
              </a:rPr>
              <a:t>Studijām</a:t>
            </a:r>
            <a:r>
              <a:rPr lang="en-US" sz="30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F20000"/>
                </a:solidFill>
                <a:latin typeface="Open Sans Bold"/>
              </a:rPr>
              <a:t>koledžā</a:t>
            </a:r>
            <a:r>
              <a:rPr lang="en-US" sz="30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F20000"/>
                </a:solidFill>
                <a:latin typeface="Open Sans Bold"/>
              </a:rPr>
              <a:t>reflektantus</a:t>
            </a:r>
            <a:r>
              <a:rPr lang="en-US" sz="30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F20000"/>
                </a:solidFill>
                <a:latin typeface="Open Sans Bold"/>
              </a:rPr>
              <a:t>uzņem</a:t>
            </a:r>
            <a:r>
              <a:rPr lang="en-US" sz="30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F20000"/>
                </a:solidFill>
                <a:latin typeface="Open Sans Bold"/>
              </a:rPr>
              <a:t>konkursa</a:t>
            </a:r>
            <a:r>
              <a:rPr lang="en-US" sz="3000" dirty="0">
                <a:solidFill>
                  <a:srgbClr val="F20000"/>
                </a:solidFill>
                <a:latin typeface="Open Sans Bold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20000"/>
                </a:solidFill>
                <a:latin typeface="Open Sans Bold"/>
              </a:rPr>
              <a:t>kārtībā</a:t>
            </a:r>
            <a:r>
              <a:rPr lang="en-US" sz="3000" dirty="0">
                <a:solidFill>
                  <a:srgbClr val="F20000"/>
                </a:solidFill>
                <a:latin typeface="Open Sans Bold"/>
              </a:rPr>
              <a:t>, </a:t>
            </a:r>
            <a:r>
              <a:rPr lang="en-US" sz="3000" dirty="0" err="1">
                <a:solidFill>
                  <a:srgbClr val="F20000"/>
                </a:solidFill>
                <a:latin typeface="Open Sans Bold"/>
              </a:rPr>
              <a:t>kuri</a:t>
            </a:r>
            <a:r>
              <a:rPr lang="en-US" sz="30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F20000"/>
                </a:solidFill>
                <a:latin typeface="Open Sans Bold"/>
              </a:rPr>
              <a:t>ieguvuši</a:t>
            </a:r>
            <a:r>
              <a:rPr lang="en-US" sz="30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F20000"/>
                </a:solidFill>
                <a:latin typeface="Open Sans Bold"/>
              </a:rPr>
              <a:t>lielāku</a:t>
            </a:r>
            <a:r>
              <a:rPr lang="en-US" sz="30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F20000"/>
                </a:solidFill>
                <a:latin typeface="Open Sans Bold"/>
              </a:rPr>
              <a:t>punktu</a:t>
            </a:r>
            <a:r>
              <a:rPr lang="en-US" sz="30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F20000"/>
                </a:solidFill>
                <a:latin typeface="Open Sans Bold"/>
              </a:rPr>
              <a:t>skaitu</a:t>
            </a:r>
            <a:r>
              <a:rPr lang="en-US" sz="3000" dirty="0">
                <a:solidFill>
                  <a:srgbClr val="F20000"/>
                </a:solidFill>
                <a:latin typeface="Open Sans Bold"/>
              </a:rPr>
              <a:t>. </a:t>
            </a:r>
          </a:p>
        </p:txBody>
      </p:sp>
      <p:pic>
        <p:nvPicPr>
          <p:cNvPr id="21" name="Attēls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454883"/>
            <a:ext cx="3975795" cy="530106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Attēls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00967" y="4955627"/>
            <a:ext cx="5301060" cy="397579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0" name="Labā bultiņa ar svītrām 19"/>
          <p:cNvSpPr/>
          <p:nvPr/>
        </p:nvSpPr>
        <p:spPr>
          <a:xfrm>
            <a:off x="832721" y="2193485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2" name="Labā bultiņa ar svītrām 21"/>
          <p:cNvSpPr/>
          <p:nvPr/>
        </p:nvSpPr>
        <p:spPr>
          <a:xfrm>
            <a:off x="832721" y="339090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3" name="Labā bultiņa ar svītrām 22"/>
          <p:cNvSpPr/>
          <p:nvPr/>
        </p:nvSpPr>
        <p:spPr>
          <a:xfrm>
            <a:off x="832721" y="4637805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4" name="Labā bultiņa ar svītrām 23"/>
          <p:cNvSpPr/>
          <p:nvPr/>
        </p:nvSpPr>
        <p:spPr>
          <a:xfrm>
            <a:off x="832721" y="576249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42069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27580" y="647700"/>
            <a:ext cx="8360774" cy="5437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Reflektants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saņem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nosūtījumu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uz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Centrālās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medicīniskās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ekspertīzes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komisiju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. </a:t>
            </a:r>
          </a:p>
          <a:p>
            <a:pPr>
              <a:lnSpc>
                <a:spcPts val="5319"/>
              </a:lnSpc>
              <a:spcBef>
                <a:spcPct val="0"/>
              </a:spcBef>
            </a:pPr>
            <a:endParaRPr lang="en-US" sz="37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31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Koledža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papildus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nosūta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pieprasījumu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Iekšlietu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ministrijas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Informācijas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centram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reflektanta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sodāmības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pārbaudei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21095" y="7345797"/>
            <a:ext cx="8360774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199" dirty="0" err="1">
                <a:solidFill>
                  <a:srgbClr val="F20000"/>
                </a:solidFill>
                <a:latin typeface="Open Sans Bold"/>
              </a:rPr>
              <a:t>Reflektants</a:t>
            </a:r>
            <a:r>
              <a:rPr lang="en-US" sz="3199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F20000"/>
                </a:solidFill>
                <a:latin typeface="Open Sans Bold"/>
              </a:rPr>
              <a:t>turpmākajā</a:t>
            </a:r>
            <a:r>
              <a:rPr lang="en-US" sz="3199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F20000"/>
                </a:solidFill>
                <a:latin typeface="Open Sans Bold"/>
              </a:rPr>
              <a:t>atlasē</a:t>
            </a:r>
            <a:r>
              <a:rPr lang="en-US" sz="3199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F20000"/>
                </a:solidFill>
                <a:latin typeface="Open Sans Bold"/>
              </a:rPr>
              <a:t>piedalās</a:t>
            </a:r>
            <a:r>
              <a:rPr lang="en-US" sz="3199" dirty="0">
                <a:solidFill>
                  <a:srgbClr val="F20000"/>
                </a:solidFill>
                <a:latin typeface="Open Sans Bold"/>
              </a:rPr>
              <a:t>, ja </a:t>
            </a:r>
            <a:r>
              <a:rPr lang="en-US" sz="3199" dirty="0" err="1">
                <a:solidFill>
                  <a:srgbClr val="F20000"/>
                </a:solidFill>
                <a:latin typeface="Open Sans Bold"/>
              </a:rPr>
              <a:t>ir</a:t>
            </a:r>
            <a:r>
              <a:rPr lang="en-US" sz="3199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F20000"/>
                </a:solidFill>
                <a:latin typeface="Open Sans Bold"/>
              </a:rPr>
              <a:t>saņemta</a:t>
            </a:r>
            <a:r>
              <a:rPr lang="en-US" sz="3199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F20000"/>
                </a:solidFill>
                <a:latin typeface="Open Sans Bold"/>
              </a:rPr>
              <a:t>atbilde</a:t>
            </a:r>
            <a:r>
              <a:rPr lang="en-US" sz="3199" dirty="0">
                <a:solidFill>
                  <a:srgbClr val="F20000"/>
                </a:solidFill>
                <a:latin typeface="Open Sans Bold"/>
              </a:rPr>
              <a:t> no </a:t>
            </a:r>
            <a:r>
              <a:rPr lang="en-US" sz="3199" dirty="0" err="1">
                <a:solidFill>
                  <a:srgbClr val="F20000"/>
                </a:solidFill>
                <a:latin typeface="Open Sans Bold"/>
              </a:rPr>
              <a:t>abām</a:t>
            </a:r>
            <a:r>
              <a:rPr lang="en-US" sz="3199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F20000"/>
                </a:solidFill>
                <a:latin typeface="Open Sans Bold"/>
              </a:rPr>
              <a:t>iestādēm</a:t>
            </a:r>
            <a:r>
              <a:rPr lang="en-US" sz="3199" dirty="0">
                <a:solidFill>
                  <a:srgbClr val="F20000"/>
                </a:solidFill>
                <a:latin typeface="Open Sans Bold"/>
              </a:rPr>
              <a:t> par </a:t>
            </a:r>
            <a:r>
              <a:rPr lang="en-US" sz="3199" dirty="0" err="1">
                <a:solidFill>
                  <a:srgbClr val="F20000"/>
                </a:solidFill>
                <a:latin typeface="Open Sans Bold"/>
              </a:rPr>
              <a:t>atbilstību</a:t>
            </a:r>
            <a:r>
              <a:rPr lang="en-US" sz="3199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F20000"/>
                </a:solidFill>
                <a:latin typeface="Open Sans Bold"/>
              </a:rPr>
              <a:t>dienestam</a:t>
            </a:r>
            <a:r>
              <a:rPr lang="en-US" sz="3199" dirty="0">
                <a:solidFill>
                  <a:srgbClr val="F20000"/>
                </a:solidFill>
                <a:latin typeface="Open Sans Bold"/>
              </a:rPr>
              <a:t> un </a:t>
            </a:r>
            <a:r>
              <a:rPr lang="en-US" sz="3199" dirty="0" err="1">
                <a:solidFill>
                  <a:srgbClr val="F20000"/>
                </a:solidFill>
                <a:latin typeface="Open Sans Bold"/>
              </a:rPr>
              <a:t>amatam</a:t>
            </a:r>
            <a:r>
              <a:rPr lang="en-US" sz="3199" dirty="0">
                <a:solidFill>
                  <a:srgbClr val="F20000"/>
                </a:solidFill>
                <a:latin typeface="Open Sans Bold"/>
              </a:rPr>
              <a:t>. </a:t>
            </a:r>
          </a:p>
        </p:txBody>
      </p:sp>
      <p:sp>
        <p:nvSpPr>
          <p:cNvPr id="5" name="Freeform 5"/>
          <p:cNvSpPr/>
          <p:nvPr/>
        </p:nvSpPr>
        <p:spPr>
          <a:xfrm>
            <a:off x="398048" y="7345797"/>
            <a:ext cx="1110386" cy="1110386"/>
          </a:xfrm>
          <a:custGeom>
            <a:avLst/>
            <a:gdLst/>
            <a:ahLst/>
            <a:cxnLst/>
            <a:rect l="l" t="t" r="r" b="b"/>
            <a:pathLst>
              <a:path w="1110386" h="1110386">
                <a:moveTo>
                  <a:pt x="0" y="0"/>
                </a:moveTo>
                <a:lnTo>
                  <a:pt x="1110386" y="0"/>
                </a:lnTo>
                <a:lnTo>
                  <a:pt x="1110386" y="1110385"/>
                </a:lnTo>
                <a:lnTo>
                  <a:pt x="0" y="1110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3" name="Attēls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646" y="643328"/>
            <a:ext cx="6746979" cy="89959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Labā bultiņa ar svītrām 11"/>
          <p:cNvSpPr/>
          <p:nvPr/>
        </p:nvSpPr>
        <p:spPr>
          <a:xfrm>
            <a:off x="732326" y="740285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4" name="Labā bultiņa ar svītrām 13"/>
          <p:cNvSpPr/>
          <p:nvPr/>
        </p:nvSpPr>
        <p:spPr>
          <a:xfrm>
            <a:off x="732326" y="3529907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31780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940" y="4053"/>
            <a:ext cx="18719260" cy="1028294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006" b="-1200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44394" y="2144713"/>
            <a:ext cx="12399213" cy="5788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 dirty="0">
                <a:solidFill>
                  <a:srgbClr val="FFFFFF"/>
                </a:solidFill>
                <a:latin typeface="Open Sans Bold"/>
              </a:rPr>
              <a:t>FIZISKĀS </a:t>
            </a:r>
          </a:p>
          <a:p>
            <a:pPr algn="ctr">
              <a:lnSpc>
                <a:spcPts val="15400"/>
              </a:lnSpc>
            </a:pPr>
            <a:r>
              <a:rPr lang="en-US" sz="11000" dirty="0">
                <a:solidFill>
                  <a:srgbClr val="FFFFFF"/>
                </a:solidFill>
                <a:latin typeface="Open Sans Bold"/>
              </a:rPr>
              <a:t>SAGATAVOTĪBAS</a:t>
            </a:r>
          </a:p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 dirty="0">
                <a:solidFill>
                  <a:srgbClr val="FFFFFF"/>
                </a:solidFill>
                <a:latin typeface="Open Sans Bold"/>
              </a:rPr>
              <a:t>PĀRBAUDĪJUMI</a:t>
            </a:r>
          </a:p>
        </p:txBody>
      </p:sp>
    </p:spTree>
    <p:extLst>
      <p:ext uri="{BB962C8B-B14F-4D97-AF65-F5344CB8AC3E}">
        <p14:creationId xmlns:p14="http://schemas.microsoft.com/office/powerpoint/2010/main" val="1296114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35802" y="451818"/>
            <a:ext cx="5791825" cy="803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20000"/>
                </a:solidFill>
                <a:latin typeface="Open Sans Bold"/>
              </a:rPr>
              <a:t>PIEMĒRS VĪRIEŠIEM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125200" y="487851"/>
            <a:ext cx="5940623" cy="803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20000"/>
                </a:solidFill>
                <a:latin typeface="Open Sans Bold"/>
              </a:rPr>
              <a:t>PIEMĒRS SIEVIETĒM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8060" y="1545724"/>
            <a:ext cx="6515100" cy="8470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100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skrējiens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(14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sekundēs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 </a:t>
            </a: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vai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10 x 10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atspoles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skrējiens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(26,5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sekundēs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pievilkšanās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pie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stieņa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(10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reizes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vai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roku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saliekšana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un </a:t>
            </a: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iztaisnošana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balstā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guļus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(37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reizes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ķermeņa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augšdaļas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pacelšana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nolaišana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(2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minūtēs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67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reizes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3000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kross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(14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minūtēs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79699" y="1489122"/>
            <a:ext cx="5448300" cy="8207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100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skrējiens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(16,3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sekundēs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67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vai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10 x 10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atspoles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skrējiens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(27,4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sekundēs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67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roku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saliekšana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iztaisnošana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balstā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guļus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(27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reizes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67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ķermeņa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augšdaļas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pacelšana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nolaišana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(52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reizes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1000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kross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(4,41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minūtē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</p:txBody>
      </p:sp>
      <p:pic>
        <p:nvPicPr>
          <p:cNvPr id="23" name="Attēls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9" b="7198"/>
          <a:stretch/>
        </p:blipFill>
        <p:spPr>
          <a:xfrm>
            <a:off x="7920212" y="1911282"/>
            <a:ext cx="2374802" cy="1942635"/>
          </a:xfrm>
          <a:prstGeom prst="rect">
            <a:avLst/>
          </a:prstGeom>
        </p:spPr>
      </p:pic>
      <p:pic>
        <p:nvPicPr>
          <p:cNvPr id="29" name="Attēls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7" b="9468"/>
          <a:stretch/>
        </p:blipFill>
        <p:spPr>
          <a:xfrm>
            <a:off x="7920212" y="4006706"/>
            <a:ext cx="2389117" cy="2051261"/>
          </a:xfrm>
          <a:prstGeom prst="rect">
            <a:avLst/>
          </a:prstGeom>
        </p:spPr>
      </p:pic>
      <p:pic>
        <p:nvPicPr>
          <p:cNvPr id="32" name="Attēls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2" b="13258"/>
          <a:stretch/>
        </p:blipFill>
        <p:spPr>
          <a:xfrm>
            <a:off x="7927552" y="-31310"/>
            <a:ext cx="2367462" cy="1769618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2" b="11743"/>
          <a:stretch/>
        </p:blipFill>
        <p:spPr>
          <a:xfrm>
            <a:off x="7888403" y="6222407"/>
            <a:ext cx="2406611" cy="1944735"/>
          </a:xfrm>
          <a:prstGeom prst="rect">
            <a:avLst/>
          </a:prstGeom>
        </p:spPr>
      </p:pic>
      <p:pic>
        <p:nvPicPr>
          <p:cNvPr id="9" name="Attēls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1" t="32576" r="631" b="6818"/>
          <a:stretch/>
        </p:blipFill>
        <p:spPr>
          <a:xfrm>
            <a:off x="7864340" y="8314333"/>
            <a:ext cx="2441176" cy="1972667"/>
          </a:xfrm>
          <a:prstGeom prst="rect">
            <a:avLst/>
          </a:prstGeom>
        </p:spPr>
      </p:pic>
      <p:sp>
        <p:nvSpPr>
          <p:cNvPr id="24" name="Labā bultiņa ar svītrām 23"/>
          <p:cNvSpPr/>
          <p:nvPr/>
        </p:nvSpPr>
        <p:spPr>
          <a:xfrm>
            <a:off x="433217" y="1547808"/>
            <a:ext cx="570451" cy="363474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5" name="Labā bultiņa ar svītrām 24"/>
          <p:cNvSpPr/>
          <p:nvPr/>
        </p:nvSpPr>
        <p:spPr>
          <a:xfrm>
            <a:off x="433216" y="4152900"/>
            <a:ext cx="570451" cy="363474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6" name="Labā bultiņa ar svītrām 25"/>
          <p:cNvSpPr/>
          <p:nvPr/>
        </p:nvSpPr>
        <p:spPr>
          <a:xfrm>
            <a:off x="433215" y="7581900"/>
            <a:ext cx="570451" cy="363474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7" name="Labā bultiņa ar svītrām 26"/>
          <p:cNvSpPr/>
          <p:nvPr/>
        </p:nvSpPr>
        <p:spPr>
          <a:xfrm>
            <a:off x="380999" y="9494202"/>
            <a:ext cx="570451" cy="363474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8" name="Labā bultiņa ar svītrām 27"/>
          <p:cNvSpPr/>
          <p:nvPr/>
        </p:nvSpPr>
        <p:spPr>
          <a:xfrm>
            <a:off x="11277446" y="1563986"/>
            <a:ext cx="570451" cy="363474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0" name="Labā bultiņa ar svītrām 29"/>
          <p:cNvSpPr/>
          <p:nvPr/>
        </p:nvSpPr>
        <p:spPr>
          <a:xfrm>
            <a:off x="11277446" y="5211263"/>
            <a:ext cx="570451" cy="363474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1" name="Labā bultiņa ar svītrām 30"/>
          <p:cNvSpPr/>
          <p:nvPr/>
        </p:nvSpPr>
        <p:spPr>
          <a:xfrm>
            <a:off x="11277446" y="7194774"/>
            <a:ext cx="570451" cy="363474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3" name="Labā bultiņa ar svītrām 32"/>
          <p:cNvSpPr/>
          <p:nvPr/>
        </p:nvSpPr>
        <p:spPr>
          <a:xfrm>
            <a:off x="11277446" y="8676803"/>
            <a:ext cx="570451" cy="363474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02529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3" b="-930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34783" y="3121025"/>
            <a:ext cx="10018433" cy="383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FFFFFF"/>
                </a:solidFill>
                <a:latin typeface="Open Sans Bold"/>
              </a:rPr>
              <a:t>Pēc absolvēšanas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118120" y="1940868"/>
            <a:ext cx="9889079" cy="1589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24"/>
              </a:lnSpc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Absolvējot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koledžu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studējošajiem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tiek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nodrošināta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dienesta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darba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)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vieta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. </a:t>
            </a:r>
          </a:p>
          <a:p>
            <a:pPr>
              <a:lnSpc>
                <a:spcPts val="4224"/>
              </a:lnSpc>
            </a:pPr>
            <a:endParaRPr lang="en-US" sz="32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2400" y="454610"/>
            <a:ext cx="11781865" cy="104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 dirty="0">
                <a:solidFill>
                  <a:srgbClr val="F20000"/>
                </a:solidFill>
                <a:latin typeface="Open Sans Bold"/>
              </a:rPr>
              <a:t>IESPĒJAS PĒC </a:t>
            </a:r>
            <a:r>
              <a:rPr lang="en-US" sz="6000" dirty="0">
                <a:solidFill>
                  <a:srgbClr val="F20000"/>
                </a:solidFill>
                <a:latin typeface="Open Sans Bold"/>
              </a:rPr>
              <a:t>ABSOLVĒŠANAS</a:t>
            </a:r>
          </a:p>
        </p:txBody>
      </p:sp>
      <p:sp>
        <p:nvSpPr>
          <p:cNvPr id="5" name="Freeform 5"/>
          <p:cNvSpPr/>
          <p:nvPr/>
        </p:nvSpPr>
        <p:spPr>
          <a:xfrm>
            <a:off x="643124" y="2038106"/>
            <a:ext cx="1287110" cy="819597"/>
          </a:xfrm>
          <a:custGeom>
            <a:avLst/>
            <a:gdLst/>
            <a:ahLst/>
            <a:cxnLst/>
            <a:rect l="l" t="t" r="r" b="b"/>
            <a:pathLst>
              <a:path w="1287110" h="819597">
                <a:moveTo>
                  <a:pt x="0" y="0"/>
                </a:moveTo>
                <a:lnTo>
                  <a:pt x="1287110" y="0"/>
                </a:lnTo>
                <a:lnTo>
                  <a:pt x="1287110" y="819598"/>
                </a:lnTo>
                <a:lnTo>
                  <a:pt x="0" y="819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43124" y="3540660"/>
            <a:ext cx="7326996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 dirty="0" err="1">
                <a:solidFill>
                  <a:srgbClr val="F20000"/>
                </a:solidFill>
                <a:latin typeface="Open Sans Bold"/>
              </a:rPr>
              <a:t>Tev</a:t>
            </a:r>
            <a:r>
              <a:rPr lang="en-US" sz="3799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F20000"/>
                </a:solidFill>
                <a:latin typeface="Open Sans Bold"/>
              </a:rPr>
              <a:t>būs</a:t>
            </a:r>
            <a:r>
              <a:rPr lang="en-US" sz="3799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F20000"/>
                </a:solidFill>
                <a:latin typeface="Open Sans Bold"/>
              </a:rPr>
              <a:t>iespēja</a:t>
            </a:r>
            <a:r>
              <a:rPr lang="en-US" sz="3799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F20000"/>
                </a:solidFill>
                <a:latin typeface="Open Sans Bold"/>
              </a:rPr>
              <a:t>kļūt</a:t>
            </a:r>
            <a:r>
              <a:rPr lang="en-US" sz="3799" dirty="0">
                <a:solidFill>
                  <a:srgbClr val="F20000"/>
                </a:solidFill>
                <a:latin typeface="Open Sans Bold"/>
              </a:rPr>
              <a:t> par</a:t>
            </a:r>
            <a:r>
              <a:rPr lang="en-US" sz="3799" dirty="0">
                <a:solidFill>
                  <a:srgbClr val="8F1616"/>
                </a:solidFill>
                <a:latin typeface="Open Sans Bold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22566" y="4494508"/>
            <a:ext cx="6999723" cy="45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posteņa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komandieri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;</a:t>
            </a:r>
          </a:p>
          <a:p>
            <a:pPr algn="just">
              <a:lnSpc>
                <a:spcPts val="4560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 algn="just">
              <a:lnSpc>
                <a:spcPts val="456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vada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komandieri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;</a:t>
            </a:r>
          </a:p>
          <a:p>
            <a:pPr algn="just">
              <a:lnSpc>
                <a:spcPts val="4560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 algn="just">
              <a:lnSpc>
                <a:spcPts val="456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inspektoru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;</a:t>
            </a:r>
          </a:p>
          <a:p>
            <a:pPr algn="just">
              <a:lnSpc>
                <a:spcPts val="4560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56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inspektoru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dežurantu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112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kontaktu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centrā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.</a:t>
            </a:r>
          </a:p>
        </p:txBody>
      </p:sp>
      <p:sp>
        <p:nvSpPr>
          <p:cNvPr id="20" name="Labā bultiņa ar svītrām 19"/>
          <p:cNvSpPr/>
          <p:nvPr/>
        </p:nvSpPr>
        <p:spPr>
          <a:xfrm>
            <a:off x="706511" y="4579786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1" name="Labā bultiņa ar svītrām 20"/>
          <p:cNvSpPr/>
          <p:nvPr/>
        </p:nvSpPr>
        <p:spPr>
          <a:xfrm>
            <a:off x="678986" y="5691144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2" name="Labā bultiņa ar svītrām 21"/>
          <p:cNvSpPr/>
          <p:nvPr/>
        </p:nvSpPr>
        <p:spPr>
          <a:xfrm>
            <a:off x="643124" y="6847061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3" name="Labā bultiņa ar svītrām 22"/>
          <p:cNvSpPr/>
          <p:nvPr/>
        </p:nvSpPr>
        <p:spPr>
          <a:xfrm>
            <a:off x="658236" y="8002978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86C13-C601-4C2B-A8CC-A5175D7170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9" b="7841"/>
          <a:stretch/>
        </p:blipFill>
        <p:spPr>
          <a:xfrm rot="5400000">
            <a:off x="10033755" y="2024660"/>
            <a:ext cx="10441980" cy="626518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85769" y="3022054"/>
            <a:ext cx="9820431" cy="2949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Absolventiem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ir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iespēja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turpināt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studijas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Rīgas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Tehniskajā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universitātē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i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egūstot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pirmā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cikla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profesionālo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augstāko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izglītību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743620"/>
                </a:solidFill>
                <a:latin typeface="Open Sans Bold"/>
              </a:rPr>
              <a:t>kvalifikāciju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–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ugunsdrošības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civilās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aizsardzības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inženieris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21328" y="6819900"/>
            <a:ext cx="1110386" cy="1110386"/>
          </a:xfrm>
          <a:custGeom>
            <a:avLst/>
            <a:gdLst/>
            <a:ahLst/>
            <a:cxnLst/>
            <a:rect l="l" t="t" r="r" b="b"/>
            <a:pathLst>
              <a:path w="1110386" h="1110386">
                <a:moveTo>
                  <a:pt x="0" y="0"/>
                </a:moveTo>
                <a:lnTo>
                  <a:pt x="1110386" y="0"/>
                </a:lnTo>
                <a:lnTo>
                  <a:pt x="1110386" y="1110385"/>
                </a:lnTo>
                <a:lnTo>
                  <a:pt x="0" y="1110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19354" y="483560"/>
            <a:ext cx="12201462" cy="214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0"/>
              </a:lnSpc>
              <a:spcBef>
                <a:spcPct val="0"/>
              </a:spcBef>
            </a:pPr>
            <a:r>
              <a:rPr lang="en-US" sz="6200" dirty="0">
                <a:solidFill>
                  <a:srgbClr val="F20000"/>
                </a:solidFill>
                <a:latin typeface="Open Sans Bold"/>
              </a:rPr>
              <a:t>IZGLĪTĪBAS IEGŪŠANAS IESPĒJAS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85769" y="6819900"/>
            <a:ext cx="10194306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Ir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iespēja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piedalīties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starptautiskās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mācībās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apgūt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kursus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Eiropas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Savienības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civilās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aizsardzības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mehānismā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.</a:t>
            </a:r>
          </a:p>
        </p:txBody>
      </p:sp>
      <p:pic>
        <p:nvPicPr>
          <p:cNvPr id="10" name="Attēls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131" y="-221941"/>
            <a:ext cx="6253870" cy="105089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Labā bultiņa ar svītrām 10"/>
          <p:cNvSpPr/>
          <p:nvPr/>
        </p:nvSpPr>
        <p:spPr>
          <a:xfrm>
            <a:off x="619354" y="305529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06033" y="3121025"/>
            <a:ext cx="11275934" cy="383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FFFFFF"/>
                </a:solidFill>
                <a:latin typeface="Open Sans Bold"/>
              </a:rPr>
              <a:t>PAPILDU INFORMĀCIJA</a:t>
            </a:r>
          </a:p>
        </p:txBody>
      </p:sp>
    </p:spTree>
    <p:extLst>
      <p:ext uri="{BB962C8B-B14F-4D97-AF65-F5344CB8AC3E}">
        <p14:creationId xmlns:p14="http://schemas.microsoft.com/office/powerpoint/2010/main" val="1292280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53241" y="-278029"/>
            <a:ext cx="7543281" cy="10565029"/>
          </a:xfrm>
          <a:custGeom>
            <a:avLst/>
            <a:gdLst/>
            <a:ahLst/>
            <a:cxnLst/>
            <a:rect l="l" t="t" r="r" b="b"/>
            <a:pathLst>
              <a:path w="7543281" h="10565029">
                <a:moveTo>
                  <a:pt x="0" y="0"/>
                </a:moveTo>
                <a:lnTo>
                  <a:pt x="7543281" y="0"/>
                </a:lnTo>
                <a:lnTo>
                  <a:pt x="7543281" y="10565029"/>
                </a:lnTo>
                <a:lnTo>
                  <a:pt x="0" y="10565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33" t="-735" b="-7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85425" y="3284271"/>
            <a:ext cx="9557227" cy="3354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 err="1">
                <a:solidFill>
                  <a:srgbClr val="743620"/>
                </a:solidFill>
                <a:latin typeface="Open Sans Bold"/>
              </a:rPr>
              <a:t>Studējot</a:t>
            </a:r>
            <a:r>
              <a:rPr lang="en-US" sz="4800" dirty="0">
                <a:solidFill>
                  <a:srgbClr val="743620"/>
                </a:solidFill>
                <a:latin typeface="Open Sans Bold"/>
              </a:rPr>
              <a:t> UCAK un </a:t>
            </a:r>
            <a:r>
              <a:rPr lang="en-US" sz="4800" dirty="0" err="1">
                <a:solidFill>
                  <a:srgbClr val="743620"/>
                </a:solidFill>
                <a:latin typeface="Open Sans Bold"/>
              </a:rPr>
              <a:t>dienot</a:t>
            </a:r>
            <a:r>
              <a:rPr lang="en-US" sz="4800" dirty="0">
                <a:solidFill>
                  <a:srgbClr val="743620"/>
                </a:solidFill>
                <a:latin typeface="Open Sans Bold"/>
              </a:rPr>
              <a:t> VUGD, </a:t>
            </a:r>
            <a:r>
              <a:rPr lang="en-US" sz="4800" dirty="0" err="1">
                <a:solidFill>
                  <a:srgbClr val="743620"/>
                </a:solidFill>
                <a:latin typeface="Open Sans Bold"/>
              </a:rPr>
              <a:t>amatpersonas</a:t>
            </a:r>
            <a:r>
              <a:rPr lang="en-US" sz="4800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4800" dirty="0" err="1">
                <a:solidFill>
                  <a:srgbClr val="743620"/>
                </a:solidFill>
                <a:latin typeface="Open Sans Bold"/>
              </a:rPr>
              <a:t>netiek</a:t>
            </a:r>
            <a:r>
              <a:rPr lang="en-US" sz="4800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4800" dirty="0" err="1">
                <a:solidFill>
                  <a:srgbClr val="743620"/>
                </a:solidFill>
                <a:latin typeface="Open Sans Bold"/>
              </a:rPr>
              <a:t>pakļautas</a:t>
            </a:r>
            <a:r>
              <a:rPr lang="en-US" sz="4800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4800" dirty="0" err="1">
                <a:solidFill>
                  <a:srgbClr val="743620"/>
                </a:solidFill>
                <a:latin typeface="Open Sans Bold"/>
              </a:rPr>
              <a:t>iesaukšanai</a:t>
            </a:r>
            <a:r>
              <a:rPr lang="en-US" sz="4800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4800" dirty="0" err="1">
                <a:solidFill>
                  <a:srgbClr val="743620"/>
                </a:solidFill>
                <a:latin typeface="Open Sans Bold"/>
              </a:rPr>
              <a:t>militārajām</a:t>
            </a:r>
            <a:r>
              <a:rPr lang="en-US" sz="4800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4800" dirty="0" err="1">
                <a:solidFill>
                  <a:srgbClr val="743620"/>
                </a:solidFill>
                <a:latin typeface="Open Sans Bold"/>
              </a:rPr>
              <a:t>vajadzībām</a:t>
            </a:r>
            <a:r>
              <a:rPr lang="en-US" sz="4800" dirty="0">
                <a:solidFill>
                  <a:srgbClr val="743620"/>
                </a:solidFill>
                <a:latin typeface="Open Sans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4339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14143" y="2927202"/>
            <a:ext cx="11859714" cy="1868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5"/>
              </a:lnSpc>
              <a:spcBef>
                <a:spcPct val="0"/>
              </a:spcBef>
            </a:pPr>
            <a:r>
              <a:rPr lang="en-US" sz="10953" dirty="0">
                <a:solidFill>
                  <a:srgbClr val="FFFFFF"/>
                </a:solidFill>
                <a:latin typeface="Open Sans Bold"/>
              </a:rPr>
              <a:t>STUDIJAS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020" y="1719537"/>
            <a:ext cx="1083528" cy="1083528"/>
          </a:xfrm>
          <a:custGeom>
            <a:avLst/>
            <a:gdLst/>
            <a:ahLst/>
            <a:cxnLst/>
            <a:rect l="l" t="t" r="r" b="b"/>
            <a:pathLst>
              <a:path w="1083528" h="1083528">
                <a:moveTo>
                  <a:pt x="0" y="0"/>
                </a:moveTo>
                <a:lnTo>
                  <a:pt x="1083528" y="0"/>
                </a:lnTo>
                <a:lnTo>
                  <a:pt x="1083528" y="1083529"/>
                </a:lnTo>
                <a:lnTo>
                  <a:pt x="0" y="1083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24000" y="3288911"/>
            <a:ext cx="10744200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F20000"/>
                </a:solidFill>
                <a:latin typeface="Open Sans Bold"/>
              </a:rPr>
              <a:t>ugunsdzēsības</a:t>
            </a:r>
            <a:r>
              <a:rPr lang="en-US" sz="2800" dirty="0">
                <a:solidFill>
                  <a:srgbClr val="F20000"/>
                </a:solidFill>
                <a:latin typeface="Open Sans Bold"/>
              </a:rPr>
              <a:t> un </a:t>
            </a:r>
            <a:r>
              <a:rPr lang="en-US" sz="2800" dirty="0" err="1">
                <a:solidFill>
                  <a:srgbClr val="F20000"/>
                </a:solidFill>
                <a:latin typeface="Open Sans Bold"/>
              </a:rPr>
              <a:t>glābšanas</a:t>
            </a:r>
            <a:r>
              <a:rPr lang="en-US" sz="2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F20000"/>
                </a:solidFill>
                <a:latin typeface="Open Sans Bold"/>
              </a:rPr>
              <a:t>dienesta</a:t>
            </a:r>
            <a:r>
              <a:rPr lang="en-US" sz="2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F20000"/>
                </a:solidFill>
                <a:latin typeface="Open Sans Bold"/>
              </a:rPr>
              <a:t>ugunsdzēsējs</a:t>
            </a:r>
            <a:r>
              <a:rPr lang="en-US" sz="2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F20000"/>
                </a:solidFill>
                <a:latin typeface="Open Sans Bold"/>
              </a:rPr>
              <a:t>glābējs</a:t>
            </a:r>
            <a:r>
              <a:rPr lang="en-US" sz="2800" dirty="0">
                <a:solidFill>
                  <a:srgbClr val="F20000"/>
                </a:solidFill>
                <a:latin typeface="Open Sans Bold"/>
              </a:rPr>
              <a:t> 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(4.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profesionālās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kvalifikācijas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līmenis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) (960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stundas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kuras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mērķis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ir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sagatavot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ugunsdzēsības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glābšanas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dienesta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ugunsdzēsējus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glābējus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kuri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dienēs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VUGD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veiks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ugunsgrēku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dzēšanu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glābšanas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darbus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24000" y="1719537"/>
            <a:ext cx="10146139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Koledžā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tiek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īstenotas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arī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profesionālās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tālākizglītības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programmas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4000" y="6291772"/>
            <a:ext cx="10809051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F20000"/>
                </a:solidFill>
                <a:latin typeface="Open Sans Bold"/>
              </a:rPr>
              <a:t>dispečers</a:t>
            </a:r>
            <a:r>
              <a:rPr lang="en-US" sz="2800" dirty="0">
                <a:solidFill>
                  <a:srgbClr val="F20000"/>
                </a:solidFill>
                <a:latin typeface="Open Sans Bold"/>
              </a:rPr>
              <a:t> (</a:t>
            </a:r>
            <a:r>
              <a:rPr lang="en-US" sz="2800" dirty="0" err="1">
                <a:solidFill>
                  <a:srgbClr val="F20000"/>
                </a:solidFill>
                <a:latin typeface="Open Sans Bold"/>
              </a:rPr>
              <a:t>iekšlietu</a:t>
            </a:r>
            <a:r>
              <a:rPr lang="en-US" sz="2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F20000"/>
                </a:solidFill>
                <a:latin typeface="Open Sans Bold"/>
              </a:rPr>
              <a:t>jomā</a:t>
            </a:r>
            <a:r>
              <a:rPr lang="en-US" sz="2800" dirty="0">
                <a:solidFill>
                  <a:srgbClr val="F20000"/>
                </a:solidFill>
                <a:latin typeface="Open Sans Bold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(3.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profesionālās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kvalifikācijas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līmenis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)</a:t>
            </a:r>
            <a:r>
              <a:rPr lang="lv-LV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(</a:t>
            </a:r>
            <a:r>
              <a:rPr lang="lv-LV" sz="2800" dirty="0">
                <a:solidFill>
                  <a:srgbClr val="000000"/>
                </a:solidFill>
                <a:latin typeface="Open Sans"/>
              </a:rPr>
              <a:t>640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stundas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kuras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ietvaros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tiek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sagatavoti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dispečeri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darbam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112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kontaktu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centrā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kuri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spēj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ātri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profesionāli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pieņemt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ziņojumus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par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notikumiem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no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iedzīvotājiem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izsūtīt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VUGD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apakšvienības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uz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notikuma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vietu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organizēt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informācijas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apmaiņu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ar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citām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VUGD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struktūrvienībām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citām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notikumā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iesaistītajām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institūcijām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dienestiem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1600" y="450454"/>
            <a:ext cx="169164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 dirty="0">
                <a:solidFill>
                  <a:srgbClr val="F20000"/>
                </a:solidFill>
                <a:latin typeface="Open Sans Bold"/>
              </a:rPr>
              <a:t>V</a:t>
            </a:r>
            <a:r>
              <a:rPr lang="lv-LV" sz="5600" dirty="0">
                <a:solidFill>
                  <a:srgbClr val="F20000"/>
                </a:solidFill>
                <a:latin typeface="Open Sans Bold"/>
              </a:rPr>
              <a:t>ĒLIES UZREIZ SĀKT STRĀDĀT NEVIS STUDĒT?</a:t>
            </a:r>
            <a:endParaRPr lang="en-US" sz="5600" dirty="0">
              <a:solidFill>
                <a:srgbClr val="F20000"/>
              </a:solidFill>
              <a:latin typeface="Open Sans Bold"/>
            </a:endParaRPr>
          </a:p>
        </p:txBody>
      </p:sp>
      <p:pic>
        <p:nvPicPr>
          <p:cNvPr id="15" name="Attēls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887" y="2933700"/>
            <a:ext cx="5144273" cy="68590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" name="Labā bultiņa ar svītrām 13"/>
          <p:cNvSpPr/>
          <p:nvPr/>
        </p:nvSpPr>
        <p:spPr>
          <a:xfrm>
            <a:off x="412617" y="3359588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6" name="Labā bultiņa ar svītrām 15"/>
          <p:cNvSpPr/>
          <p:nvPr/>
        </p:nvSpPr>
        <p:spPr>
          <a:xfrm>
            <a:off x="404830" y="6403677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458200" y="2019300"/>
            <a:ext cx="8458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Mājaslapa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: 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www.ucak.vugd.gov.lv</a:t>
            </a:r>
          </a:p>
          <a:p>
            <a:pPr>
              <a:lnSpc>
                <a:spcPts val="4788"/>
              </a:lnSpc>
            </a:pPr>
            <a:endParaRPr lang="en-US" sz="3800" dirty="0">
              <a:solidFill>
                <a:srgbClr val="F20000"/>
              </a:solidFill>
              <a:latin typeface="Open Sans Bold"/>
            </a:endParaRPr>
          </a:p>
          <a:p>
            <a:pPr>
              <a:lnSpc>
                <a:spcPts val="4788"/>
              </a:lnSpc>
            </a:pPr>
            <a:r>
              <a:rPr lang="lv-LV" sz="3800" dirty="0">
                <a:solidFill>
                  <a:srgbClr val="F20000"/>
                </a:solidFill>
                <a:latin typeface="Open Sans Bold"/>
              </a:rPr>
              <a:t>Tālr.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27870909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27899616 </a:t>
            </a:r>
            <a:endParaRPr lang="lv-LV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88"/>
              </a:lnSpc>
            </a:pPr>
            <a:endParaRPr lang="lv-LV" sz="3800" dirty="0">
              <a:solidFill>
                <a:srgbClr val="F20000"/>
              </a:solidFill>
              <a:latin typeface="Open Sans Bold"/>
            </a:endParaRPr>
          </a:p>
          <a:p>
            <a:pPr>
              <a:lnSpc>
                <a:spcPts val="4788"/>
              </a:lnSpc>
            </a:pPr>
            <a:r>
              <a:rPr lang="lv-LV" sz="3800" dirty="0">
                <a:solidFill>
                  <a:srgbClr val="F20000"/>
                </a:solidFill>
                <a:latin typeface="Open Sans Bold"/>
              </a:rPr>
              <a:t>Adrese: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Ķengaraga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iela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3 k-1,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Rīga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LV-1063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 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58835"/>
            <a:ext cx="1408073" cy="1408073"/>
          </a:xfrm>
          <a:prstGeom prst="rect">
            <a:avLst/>
          </a:prstGeom>
        </p:spPr>
      </p:pic>
      <p:sp>
        <p:nvSpPr>
          <p:cNvPr id="8" name="Freeform 2"/>
          <p:cNvSpPr/>
          <p:nvPr/>
        </p:nvSpPr>
        <p:spPr>
          <a:xfrm>
            <a:off x="914400" y="571501"/>
            <a:ext cx="6705600" cy="9054258"/>
          </a:xfrm>
          <a:custGeom>
            <a:avLst/>
            <a:gdLst/>
            <a:ahLst/>
            <a:cxnLst/>
            <a:rect l="l" t="t" r="r" b="b"/>
            <a:pathLst>
              <a:path w="7636235" h="10287000">
                <a:moveTo>
                  <a:pt x="0" y="0"/>
                </a:moveTo>
                <a:lnTo>
                  <a:pt x="7636235" y="0"/>
                </a:lnTo>
                <a:lnTo>
                  <a:pt x="76362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814" r="-42634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2" name="Taisnstūris 1"/>
          <p:cNvSpPr/>
          <p:nvPr/>
        </p:nvSpPr>
        <p:spPr>
          <a:xfrm>
            <a:off x="9504239" y="6370816"/>
            <a:ext cx="9144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478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UCAkoledza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8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8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ucak_sp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8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8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ucakoledza</a:t>
            </a:r>
            <a:endParaRPr lang="lv-LV" sz="3800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41" y="7596110"/>
            <a:ext cx="1473317" cy="829267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400798"/>
            <a:ext cx="838200" cy="838200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633" y="8700419"/>
            <a:ext cx="1387332" cy="92533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9136"/>
            <a:ext cx="18288000" cy="1043043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68599" y="476567"/>
            <a:ext cx="2365063" cy="2533333"/>
          </a:xfrm>
          <a:custGeom>
            <a:avLst/>
            <a:gdLst/>
            <a:ahLst/>
            <a:cxnLst/>
            <a:rect l="l" t="t" r="r" b="b"/>
            <a:pathLst>
              <a:path w="2678550" h="2678550">
                <a:moveTo>
                  <a:pt x="0" y="0"/>
                </a:moveTo>
                <a:lnTo>
                  <a:pt x="2678550" y="0"/>
                </a:lnTo>
                <a:lnTo>
                  <a:pt x="2678550" y="2678550"/>
                </a:lnTo>
                <a:lnTo>
                  <a:pt x="0" y="2678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69814" y="4838700"/>
            <a:ext cx="15148372" cy="1474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799" dirty="0">
                <a:solidFill>
                  <a:schemeClr val="bg1"/>
                </a:solidFill>
                <a:latin typeface="Open Sans Bold"/>
              </a:rPr>
              <a:t>#DROSME SĀKAS AR IZVĒLI!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38200" y="1866900"/>
            <a:ext cx="8991600" cy="6360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lv-LV" sz="3800" dirty="0" err="1">
                <a:solidFill>
                  <a:srgbClr val="000000"/>
                </a:solidFill>
                <a:latin typeface="Open Sans Bold"/>
              </a:rPr>
              <a:t>Ī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cikla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profesionālās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augstākās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izglītības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programma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„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Ugunsdrošība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ugunsdzēsība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”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.</a:t>
            </a:r>
          </a:p>
          <a:p>
            <a:pPr>
              <a:lnSpc>
                <a:spcPts val="6240"/>
              </a:lnSpc>
            </a:pPr>
            <a:endParaRPr lang="lv-LV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6240"/>
              </a:lnSpc>
            </a:pPr>
            <a:r>
              <a:rPr lang="lv-LV" sz="3800" dirty="0">
                <a:solidFill>
                  <a:srgbClr val="F20000"/>
                </a:solidFill>
                <a:latin typeface="Open Sans Bold"/>
              </a:rPr>
              <a:t>Iegūstamā kvalifikācija - u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gunsdrošības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civilās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aizsardzības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tehniķis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lv-LV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(5.profesionālās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kvalifikācijas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līmenis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)</a:t>
            </a:r>
            <a:r>
              <a:rPr lang="lv-LV" sz="3800" dirty="0">
                <a:solidFill>
                  <a:srgbClr val="F20000"/>
                </a:solidFill>
                <a:latin typeface="Open Sans Bold"/>
              </a:rPr>
              <a:t>.</a:t>
            </a:r>
            <a:endParaRPr lang="en-US" sz="3800" dirty="0">
              <a:solidFill>
                <a:srgbClr val="F20000"/>
              </a:solidFill>
              <a:latin typeface="Open Sans Bol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55320" y="594187"/>
            <a:ext cx="1524000" cy="1501313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6"/>
                </a:lnTo>
                <a:lnTo>
                  <a:pt x="0" y="119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9" name="Attēls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r="6818"/>
          <a:stretch/>
        </p:blipFill>
        <p:spPr>
          <a:xfrm>
            <a:off x="10439400" y="1866900"/>
            <a:ext cx="7335049" cy="6781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57400" y="2171700"/>
            <a:ext cx="8610600" cy="7194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54"/>
              </a:lnSpc>
            </a:pPr>
            <a:r>
              <a:rPr lang="lv-LV" sz="3800" dirty="0" err="1">
                <a:solidFill>
                  <a:srgbClr val="000000"/>
                </a:solidFill>
                <a:latin typeface="Open Sans Bold"/>
              </a:rPr>
              <a:t>S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tudiju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ilgums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- 3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gadi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klātienē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nodrošināta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dienesta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vieta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pieejama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dienesta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viesnīca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studiju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laiks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tiek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ieskaitīts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dienesta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laikā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studijas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notiek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Rīgā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Ķengaraga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ielā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3 k-1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78566" y="3217472"/>
            <a:ext cx="1186813" cy="1199306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5"/>
                </a:lnTo>
                <a:lnTo>
                  <a:pt x="0" y="1199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9256" y="1884359"/>
            <a:ext cx="1186813" cy="1199306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6"/>
                </a:lnTo>
                <a:lnTo>
                  <a:pt x="0" y="119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6534" y="4569532"/>
            <a:ext cx="1186813" cy="1199306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6"/>
                </a:lnTo>
                <a:lnTo>
                  <a:pt x="0" y="119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6533" y="5945796"/>
            <a:ext cx="1186813" cy="1199306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6"/>
                </a:lnTo>
                <a:lnTo>
                  <a:pt x="0" y="119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8566" y="7886700"/>
            <a:ext cx="1186813" cy="1199306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6"/>
                </a:lnTo>
                <a:lnTo>
                  <a:pt x="0" y="119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Attēl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876300"/>
            <a:ext cx="6367258" cy="848967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TextBox 4"/>
          <p:cNvSpPr txBox="1"/>
          <p:nvPr/>
        </p:nvSpPr>
        <p:spPr>
          <a:xfrm>
            <a:off x="228600" y="663294"/>
            <a:ext cx="10190443" cy="1077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lv-LV" sz="6399" dirty="0">
                <a:solidFill>
                  <a:srgbClr val="F20000"/>
                </a:solidFill>
                <a:latin typeface="Open Sans Bold"/>
              </a:rPr>
              <a:t>PILNA LAIKA KLĀTIENE</a:t>
            </a:r>
            <a:endParaRPr lang="en-US" sz="6399" dirty="0">
              <a:solidFill>
                <a:srgbClr val="F2000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4126247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193782" y="8709830"/>
            <a:ext cx="1361181" cy="866764"/>
          </a:xfrm>
          <a:custGeom>
            <a:avLst/>
            <a:gdLst/>
            <a:ahLst/>
            <a:cxnLst/>
            <a:rect l="l" t="t" r="r" b="b"/>
            <a:pathLst>
              <a:path w="1361181" h="866764">
                <a:moveTo>
                  <a:pt x="0" y="0"/>
                </a:moveTo>
                <a:lnTo>
                  <a:pt x="1361181" y="0"/>
                </a:lnTo>
                <a:lnTo>
                  <a:pt x="1361181" y="866764"/>
                </a:lnTo>
                <a:lnTo>
                  <a:pt x="0" y="866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543800" y="413256"/>
            <a:ext cx="588724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F20000"/>
                </a:solidFill>
                <a:latin typeface="Open Sans Bold"/>
              </a:rPr>
              <a:t>STUDIJU LAIKĀ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679936" y="1797681"/>
            <a:ext cx="9296400" cy="6912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lv-LV" sz="3800" dirty="0">
                <a:solidFill>
                  <a:srgbClr val="000000"/>
                </a:solidFill>
                <a:latin typeface="Open Sans Bold"/>
              </a:rPr>
              <a:t>A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pmaksāti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veselības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aprūpes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pakalpojumi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darba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samaksa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7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80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EUR (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bruto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)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;</a:t>
            </a:r>
          </a:p>
          <a:p>
            <a:pPr>
              <a:lnSpc>
                <a:spcPts val="4940"/>
              </a:lnSpc>
            </a:pPr>
            <a:endParaRPr lang="lv-LV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r>
              <a:rPr lang="lv-LV" sz="4000" dirty="0">
                <a:latin typeface="Open Sans Bold"/>
              </a:rPr>
              <a:t>300 EUR (bruto) piemaksa mēnesī;</a:t>
            </a:r>
            <a:endParaRPr lang="en-US" sz="3800" dirty="0">
              <a:latin typeface="Open Sans Bold"/>
            </a:endParaRPr>
          </a:p>
          <a:p>
            <a:pPr>
              <a:lnSpc>
                <a:spcPts val="4940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nodrošināts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formas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tērps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piemaksas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par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labām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sekmēm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.</a:t>
            </a:r>
          </a:p>
          <a:p>
            <a:pPr>
              <a:lnSpc>
                <a:spcPts val="4940"/>
              </a:lnSpc>
            </a:pPr>
            <a:endParaRPr lang="lv-LV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35" name="TextBox 4"/>
          <p:cNvSpPr txBox="1"/>
          <p:nvPr/>
        </p:nvSpPr>
        <p:spPr>
          <a:xfrm>
            <a:off x="8701013" y="8443918"/>
            <a:ext cx="7114124" cy="1398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dirty="0">
                <a:solidFill>
                  <a:srgbClr val="F20000"/>
                </a:solidFill>
                <a:latin typeface="Open Sans Bold"/>
              </a:rPr>
              <a:t>S</a:t>
            </a:r>
            <a:r>
              <a:rPr lang="lv-LV" sz="3200" dirty="0" err="1">
                <a:solidFill>
                  <a:srgbClr val="F20000"/>
                </a:solidFill>
                <a:latin typeface="Open Sans Bold"/>
              </a:rPr>
              <a:t>tudijas</a:t>
            </a:r>
            <a:r>
              <a:rPr lang="lv-LV" sz="3200" dirty="0">
                <a:solidFill>
                  <a:srgbClr val="F20000"/>
                </a:solidFill>
                <a:latin typeface="Open Sans Bold"/>
              </a:rPr>
              <a:t> tiek finansētas no valsts </a:t>
            </a:r>
            <a:r>
              <a:rPr lang="lv-LV" sz="3200" dirty="0" err="1">
                <a:solidFill>
                  <a:srgbClr val="F20000"/>
                </a:solidFill>
                <a:latin typeface="Open Sans Bold"/>
              </a:rPr>
              <a:t>bužeta</a:t>
            </a:r>
            <a:r>
              <a:rPr lang="lv-LV" sz="3200" dirty="0">
                <a:solidFill>
                  <a:srgbClr val="F20000"/>
                </a:solidFill>
                <a:latin typeface="Open Sans Bold"/>
              </a:rPr>
              <a:t> līdzekļiem.</a:t>
            </a:r>
            <a:endParaRPr lang="en-US" sz="3200" dirty="0">
              <a:solidFill>
                <a:srgbClr val="F20000"/>
              </a:solidFill>
              <a:latin typeface="Open Sans Bold"/>
            </a:endParaRPr>
          </a:p>
        </p:txBody>
      </p:sp>
      <p:pic>
        <p:nvPicPr>
          <p:cNvPr id="36" name="Attēls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35" y="4610100"/>
            <a:ext cx="3822902" cy="50972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0" name="Labā bultiņa ar svītrām 29"/>
          <p:cNvSpPr/>
          <p:nvPr/>
        </p:nvSpPr>
        <p:spPr>
          <a:xfrm>
            <a:off x="7696403" y="1866055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1" name="Labā bultiņa ar svītrām 30"/>
          <p:cNvSpPr/>
          <p:nvPr/>
        </p:nvSpPr>
        <p:spPr>
          <a:xfrm>
            <a:off x="7696200" y="365957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2" name="Labā bultiņa ar svītrām 31"/>
          <p:cNvSpPr/>
          <p:nvPr/>
        </p:nvSpPr>
        <p:spPr>
          <a:xfrm>
            <a:off x="7696200" y="4920775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3" name="Labā bultiņa ar svītrām 32"/>
          <p:cNvSpPr/>
          <p:nvPr/>
        </p:nvSpPr>
        <p:spPr>
          <a:xfrm>
            <a:off x="7696200" y="617436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Labā bultiņa ar svītrām 11"/>
          <p:cNvSpPr/>
          <p:nvPr/>
        </p:nvSpPr>
        <p:spPr>
          <a:xfrm>
            <a:off x="7696200" y="7450894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62E17B-4433-4BF8-9EDF-E44DD7D40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18" y="413256"/>
            <a:ext cx="3856850" cy="51435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01457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3670" y="5304850"/>
            <a:ext cx="2945318" cy="2819400"/>
          </a:xfrm>
          <a:custGeom>
            <a:avLst/>
            <a:gdLst/>
            <a:ahLst/>
            <a:cxnLst/>
            <a:rect l="l" t="t" r="r" b="b"/>
            <a:pathLst>
              <a:path w="3767869" h="3531318">
                <a:moveTo>
                  <a:pt x="0" y="0"/>
                </a:moveTo>
                <a:lnTo>
                  <a:pt x="3767869" y="0"/>
                </a:lnTo>
                <a:lnTo>
                  <a:pt x="3767869" y="3531319"/>
                </a:lnTo>
                <a:lnTo>
                  <a:pt x="0" y="3531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17" r="-23765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3" name="Freeform 3"/>
          <p:cNvSpPr/>
          <p:nvPr/>
        </p:nvSpPr>
        <p:spPr>
          <a:xfrm>
            <a:off x="2734965" y="2781300"/>
            <a:ext cx="2553114" cy="2966516"/>
          </a:xfrm>
          <a:custGeom>
            <a:avLst/>
            <a:gdLst/>
            <a:ahLst/>
            <a:cxnLst/>
            <a:rect l="l" t="t" r="r" b="b"/>
            <a:pathLst>
              <a:path w="3360944" h="3603780">
                <a:moveTo>
                  <a:pt x="0" y="0"/>
                </a:moveTo>
                <a:lnTo>
                  <a:pt x="3360944" y="0"/>
                </a:lnTo>
                <a:lnTo>
                  <a:pt x="3360944" y="3603780"/>
                </a:lnTo>
                <a:lnTo>
                  <a:pt x="0" y="3603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115" t="-9156" r="-48449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4" name="Freeform 4"/>
          <p:cNvSpPr/>
          <p:nvPr/>
        </p:nvSpPr>
        <p:spPr>
          <a:xfrm>
            <a:off x="15009291" y="467432"/>
            <a:ext cx="2915349" cy="2966516"/>
          </a:xfrm>
          <a:custGeom>
            <a:avLst/>
            <a:gdLst/>
            <a:ahLst/>
            <a:cxnLst/>
            <a:rect l="l" t="t" r="r" b="b"/>
            <a:pathLst>
              <a:path w="4012265" h="3645765">
                <a:moveTo>
                  <a:pt x="0" y="0"/>
                </a:moveTo>
                <a:lnTo>
                  <a:pt x="4012265" y="0"/>
                </a:lnTo>
                <a:lnTo>
                  <a:pt x="4012265" y="3645764"/>
                </a:lnTo>
                <a:lnTo>
                  <a:pt x="0" y="3645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651" t="-5243" r="-42570" b="-790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62050" y="7150618"/>
            <a:ext cx="2857914" cy="2809375"/>
          </a:xfrm>
          <a:custGeom>
            <a:avLst/>
            <a:gdLst/>
            <a:ahLst/>
            <a:cxnLst/>
            <a:rect l="l" t="t" r="r" b="b"/>
            <a:pathLst>
              <a:path w="3727764" h="3216541">
                <a:moveTo>
                  <a:pt x="0" y="0"/>
                </a:moveTo>
                <a:lnTo>
                  <a:pt x="3727764" y="0"/>
                </a:lnTo>
                <a:lnTo>
                  <a:pt x="3727764" y="3216541"/>
                </a:lnTo>
                <a:lnTo>
                  <a:pt x="0" y="3216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194" r="-13356" b="-2411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8" name="Freeform 8"/>
          <p:cNvSpPr/>
          <p:nvPr/>
        </p:nvSpPr>
        <p:spPr>
          <a:xfrm>
            <a:off x="14912565" y="4838700"/>
            <a:ext cx="3002152" cy="2812281"/>
          </a:xfrm>
          <a:custGeom>
            <a:avLst/>
            <a:gdLst/>
            <a:ahLst/>
            <a:cxnLst/>
            <a:rect l="l" t="t" r="r" b="b"/>
            <a:pathLst>
              <a:path w="3932727" h="3679940">
                <a:moveTo>
                  <a:pt x="0" y="0"/>
                </a:moveTo>
                <a:lnTo>
                  <a:pt x="3932727" y="0"/>
                </a:lnTo>
                <a:lnTo>
                  <a:pt x="3932727" y="3679940"/>
                </a:lnTo>
                <a:lnTo>
                  <a:pt x="0" y="3679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98" r="-53394" b="-9856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9" name="Freeform 9"/>
          <p:cNvSpPr/>
          <p:nvPr/>
        </p:nvSpPr>
        <p:spPr>
          <a:xfrm>
            <a:off x="375702" y="467432"/>
            <a:ext cx="2933286" cy="2966516"/>
          </a:xfrm>
          <a:custGeom>
            <a:avLst/>
            <a:gdLst/>
            <a:ahLst/>
            <a:cxnLst/>
            <a:rect l="l" t="t" r="r" b="b"/>
            <a:pathLst>
              <a:path w="3430788" h="3248456">
                <a:moveTo>
                  <a:pt x="0" y="0"/>
                </a:moveTo>
                <a:lnTo>
                  <a:pt x="3430788" y="0"/>
                </a:lnTo>
                <a:lnTo>
                  <a:pt x="3430788" y="3248456"/>
                </a:lnTo>
                <a:lnTo>
                  <a:pt x="0" y="32484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24" r="-30403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11" name="TextBox 11"/>
          <p:cNvSpPr txBox="1"/>
          <p:nvPr/>
        </p:nvSpPr>
        <p:spPr>
          <a:xfrm>
            <a:off x="5680283" y="2787056"/>
            <a:ext cx="711499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7200" dirty="0">
                <a:solidFill>
                  <a:srgbClr val="F20000"/>
                </a:solidFill>
                <a:latin typeface="Open Sans Bold"/>
              </a:rPr>
              <a:t>TEORĒTISKS STUDIJU PROCESS</a:t>
            </a:r>
          </a:p>
        </p:txBody>
      </p:sp>
      <p:sp>
        <p:nvSpPr>
          <p:cNvPr id="13" name="Freeform 5"/>
          <p:cNvSpPr/>
          <p:nvPr/>
        </p:nvSpPr>
        <p:spPr>
          <a:xfrm>
            <a:off x="13001589" y="6935272"/>
            <a:ext cx="3225551" cy="2988574"/>
          </a:xfrm>
          <a:custGeom>
            <a:avLst/>
            <a:gdLst/>
            <a:ahLst/>
            <a:cxnLst/>
            <a:rect l="l" t="t" r="r" b="b"/>
            <a:pathLst>
              <a:path w="3878559" h="3605694">
                <a:moveTo>
                  <a:pt x="0" y="0"/>
                </a:moveTo>
                <a:lnTo>
                  <a:pt x="3878559" y="0"/>
                </a:lnTo>
                <a:lnTo>
                  <a:pt x="3878559" y="3605693"/>
                </a:lnTo>
                <a:lnTo>
                  <a:pt x="0" y="3605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058" t="-14854" r="-50662" b="-6138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pic>
        <p:nvPicPr>
          <p:cNvPr id="14" name="Attēls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2"/>
          <a:stretch/>
        </p:blipFill>
        <p:spPr>
          <a:xfrm>
            <a:off x="13001589" y="2574148"/>
            <a:ext cx="3054327" cy="294634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07326" y="-266700"/>
            <a:ext cx="9353504" cy="6912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2"/>
              </a:lnSpc>
            </a:pPr>
            <a:endParaRPr dirty="0"/>
          </a:p>
          <a:p>
            <a:pPr>
              <a:lnSpc>
                <a:spcPts val="4902"/>
              </a:lnSpc>
            </a:pPr>
            <a:endParaRPr dirty="0"/>
          </a:p>
          <a:p>
            <a:pPr>
              <a:lnSpc>
                <a:spcPts val="4902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Teorētisko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nodarbību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laikā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apgūst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zināšanas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par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vienoto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ārkārtas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palīdzības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izsaukumu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numuru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"112",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ugunsdrošības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prasībām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prevenciju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civilo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aizsardzību</a:t>
            </a:r>
            <a:r>
              <a:rPr lang="lv-LV" sz="3800" dirty="0">
                <a:solidFill>
                  <a:srgbClr val="000000"/>
                </a:solidFill>
                <a:latin typeface="Open Sans Bold"/>
              </a:rPr>
              <a:t>, kā arī par ugunsgrēku dzēšanu un glābšanas darbu veikšanu.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14" name="Attēls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911" y="800100"/>
            <a:ext cx="6290966" cy="83879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TextBox 4"/>
          <p:cNvSpPr txBox="1"/>
          <p:nvPr/>
        </p:nvSpPr>
        <p:spPr>
          <a:xfrm>
            <a:off x="1407326" y="5789689"/>
            <a:ext cx="9413074" cy="3398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Katrā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kursā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studējošajiem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ir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nodrošināta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prakse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.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Vasarā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1.kursā -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kā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ugunsdzēsējiem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glābējiem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, 2. un 3.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kursā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-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kā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ugunsdrošības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uzraudzības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F20000"/>
                </a:solidFill>
                <a:latin typeface="Open Sans Bold"/>
              </a:rPr>
              <a:t>inspektoriem</a:t>
            </a:r>
            <a:r>
              <a:rPr lang="en-US" sz="3800" dirty="0">
                <a:solidFill>
                  <a:srgbClr val="F20000"/>
                </a:solidFill>
                <a:latin typeface="Open Sans Bold"/>
              </a:rPr>
              <a:t>.</a:t>
            </a:r>
          </a:p>
        </p:txBody>
      </p:sp>
      <p:sp>
        <p:nvSpPr>
          <p:cNvPr id="10" name="Freeform 5"/>
          <p:cNvSpPr/>
          <p:nvPr/>
        </p:nvSpPr>
        <p:spPr>
          <a:xfrm>
            <a:off x="201836" y="6084722"/>
            <a:ext cx="1121453" cy="1121453"/>
          </a:xfrm>
          <a:custGeom>
            <a:avLst/>
            <a:gdLst/>
            <a:ahLst/>
            <a:cxnLst/>
            <a:rect l="l" t="t" r="r" b="b"/>
            <a:pathLst>
              <a:path w="1121453" h="1121453">
                <a:moveTo>
                  <a:pt x="0" y="0"/>
                </a:moveTo>
                <a:lnTo>
                  <a:pt x="1121452" y="0"/>
                </a:lnTo>
                <a:lnTo>
                  <a:pt x="1121452" y="1121453"/>
                </a:lnTo>
                <a:lnTo>
                  <a:pt x="0" y="112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Labā bultiņa ar svītrām 10"/>
          <p:cNvSpPr/>
          <p:nvPr/>
        </p:nvSpPr>
        <p:spPr>
          <a:xfrm>
            <a:off x="415078" y="1028700"/>
            <a:ext cx="714334" cy="533400"/>
          </a:xfrm>
          <a:prstGeom prst="stripedRightArrow">
            <a:avLst/>
          </a:prstGeom>
          <a:solidFill>
            <a:srgbClr val="F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4822156" y="419100"/>
            <a:ext cx="3190216" cy="3077304"/>
          </a:xfrm>
          <a:custGeom>
            <a:avLst/>
            <a:gdLst/>
            <a:ahLst/>
            <a:cxnLst/>
            <a:rect l="l" t="t" r="r" b="b"/>
            <a:pathLst>
              <a:path w="4088446" h="3488607">
                <a:moveTo>
                  <a:pt x="0" y="0"/>
                </a:moveTo>
                <a:lnTo>
                  <a:pt x="4088446" y="0"/>
                </a:lnTo>
                <a:lnTo>
                  <a:pt x="4088446" y="3488606"/>
                </a:lnTo>
                <a:lnTo>
                  <a:pt x="0" y="34886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73" b="-46058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7" name="Freeform 7"/>
          <p:cNvSpPr/>
          <p:nvPr/>
        </p:nvSpPr>
        <p:spPr>
          <a:xfrm>
            <a:off x="2863646" y="6932406"/>
            <a:ext cx="2928891" cy="2943435"/>
          </a:xfrm>
          <a:custGeom>
            <a:avLst/>
            <a:gdLst/>
            <a:ahLst/>
            <a:cxnLst/>
            <a:rect l="l" t="t" r="r" b="b"/>
            <a:pathLst>
              <a:path w="3654800" h="3398679">
                <a:moveTo>
                  <a:pt x="0" y="0"/>
                </a:moveTo>
                <a:lnTo>
                  <a:pt x="3654800" y="0"/>
                </a:lnTo>
                <a:lnTo>
                  <a:pt x="3654800" y="3398679"/>
                </a:lnTo>
                <a:lnTo>
                  <a:pt x="0" y="3398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432" r="-42472" b="-19655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8" name="Freeform 8"/>
          <p:cNvSpPr/>
          <p:nvPr/>
        </p:nvSpPr>
        <p:spPr>
          <a:xfrm>
            <a:off x="304800" y="285090"/>
            <a:ext cx="3124200" cy="3061014"/>
          </a:xfrm>
          <a:custGeom>
            <a:avLst/>
            <a:gdLst/>
            <a:ahLst/>
            <a:cxnLst/>
            <a:rect l="l" t="t" r="r" b="b"/>
            <a:pathLst>
              <a:path w="3561087" h="3850476">
                <a:moveTo>
                  <a:pt x="0" y="0"/>
                </a:moveTo>
                <a:lnTo>
                  <a:pt x="3561086" y="0"/>
                </a:lnTo>
                <a:lnTo>
                  <a:pt x="3561086" y="3850477"/>
                </a:lnTo>
                <a:lnTo>
                  <a:pt x="0" y="3850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71" t="-42532" r="-1371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14" name="TextBox 14"/>
          <p:cNvSpPr txBox="1"/>
          <p:nvPr/>
        </p:nvSpPr>
        <p:spPr>
          <a:xfrm>
            <a:off x="5680783" y="2802657"/>
            <a:ext cx="7195815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7200" dirty="0">
                <a:solidFill>
                  <a:srgbClr val="F20000"/>
                </a:solidFill>
                <a:latin typeface="Open Sans Bold"/>
              </a:rPr>
              <a:t>PRAKTISKS STUDIJU PROCESS</a:t>
            </a:r>
          </a:p>
        </p:txBody>
      </p:sp>
      <p:sp>
        <p:nvSpPr>
          <p:cNvPr id="2" name="Freeform 2"/>
          <p:cNvSpPr/>
          <p:nvPr/>
        </p:nvSpPr>
        <p:spPr>
          <a:xfrm>
            <a:off x="2895730" y="2814100"/>
            <a:ext cx="2928891" cy="3061014"/>
          </a:xfrm>
          <a:custGeom>
            <a:avLst/>
            <a:gdLst/>
            <a:ahLst/>
            <a:cxnLst/>
            <a:rect l="l" t="t" r="r" b="b"/>
            <a:pathLst>
              <a:path w="3592913" h="3398679">
                <a:moveTo>
                  <a:pt x="0" y="0"/>
                </a:moveTo>
                <a:lnTo>
                  <a:pt x="3592913" y="0"/>
                </a:lnTo>
                <a:lnTo>
                  <a:pt x="3592913" y="3398679"/>
                </a:lnTo>
                <a:lnTo>
                  <a:pt x="0" y="33986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220" t="-41818" b="-12130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pic>
        <p:nvPicPr>
          <p:cNvPr id="3" name="Attēls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5"/>
          <a:stretch/>
        </p:blipFill>
        <p:spPr>
          <a:xfrm>
            <a:off x="12788036" y="2025282"/>
            <a:ext cx="3005021" cy="32554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11904" r="-377" b="13492"/>
          <a:stretch/>
        </p:blipFill>
        <p:spPr>
          <a:xfrm>
            <a:off x="14856860" y="4693204"/>
            <a:ext cx="3207495" cy="30455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052D4A-18D0-410B-85B1-A24FC9C4E7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4" b="16666"/>
          <a:stretch/>
        </p:blipFill>
        <p:spPr>
          <a:xfrm>
            <a:off x="304800" y="4793425"/>
            <a:ext cx="3136435" cy="29434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3B5C4B-24ED-4BD1-B626-365301F11D2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4"/>
          <a:stretch/>
        </p:blipFill>
        <p:spPr>
          <a:xfrm>
            <a:off x="12667447" y="6776403"/>
            <a:ext cx="3246198" cy="32554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9880</TotalTime>
  <Words>931</Words>
  <Application>Microsoft Office PowerPoint</Application>
  <PresentationFormat>Custom</PresentationFormat>
  <Paragraphs>174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Calibri</vt:lpstr>
      <vt:lpstr>Arial</vt:lpstr>
      <vt:lpstr>Open Sans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Studiju iespejas UCAK  kopija</dc:title>
  <dc:creator>Samanta Jēkabsone</dc:creator>
  <cp:lastModifiedBy>Samanta Jēkabsone</cp:lastModifiedBy>
  <cp:revision>153</cp:revision>
  <dcterms:created xsi:type="dcterms:W3CDTF">2006-08-16T00:00:00Z</dcterms:created>
  <dcterms:modified xsi:type="dcterms:W3CDTF">2026-01-21T14:43:43Z</dcterms:modified>
  <dc:identifier>DAF9hqKEJy0</dc:identifier>
</cp:coreProperties>
</file>